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sldIdLst>
    <p:sldId id="256" r:id="rId2"/>
  </p:sldIdLst>
  <p:sldSz cx="39600188" cy="3419951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5C"/>
    <a:srgbClr val="6BB5A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18" d="100"/>
          <a:sy n="18" d="100"/>
        </p:scale>
        <p:origin x="725"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970014" y="5597006"/>
            <a:ext cx="33660160" cy="11906497"/>
          </a:xfrm>
        </p:spPr>
        <p:txBody>
          <a:bodyPr anchor="b"/>
          <a:lstStyle>
            <a:lvl1pPr algn="ctr">
              <a:defRPr sz="25984"/>
            </a:lvl1pPr>
          </a:lstStyle>
          <a:p>
            <a:r>
              <a:rPr lang="en-US"/>
              <a:t>Click to edit Master title style</a:t>
            </a:r>
            <a:endParaRPr lang="en-US" dirty="0"/>
          </a:p>
        </p:txBody>
      </p:sp>
      <p:sp>
        <p:nvSpPr>
          <p:cNvPr id="3" name="Subtitle 2"/>
          <p:cNvSpPr>
            <a:spLocks noGrp="1"/>
          </p:cNvSpPr>
          <p:nvPr>
            <p:ph type="subTitle" idx="1"/>
          </p:nvPr>
        </p:nvSpPr>
        <p:spPr>
          <a:xfrm>
            <a:off x="4950024" y="17962664"/>
            <a:ext cx="29700141" cy="8256963"/>
          </a:xfrm>
        </p:spPr>
        <p:txBody>
          <a:bodyPr/>
          <a:lstStyle>
            <a:lvl1pPr marL="0" indent="0" algn="ctr">
              <a:buNone/>
              <a:defRPr sz="10394"/>
            </a:lvl1pPr>
            <a:lvl2pPr marL="1979996" indent="0" algn="ctr">
              <a:buNone/>
              <a:defRPr sz="8661"/>
            </a:lvl2pPr>
            <a:lvl3pPr marL="3959992" indent="0" algn="ctr">
              <a:buNone/>
              <a:defRPr sz="7795"/>
            </a:lvl3pPr>
            <a:lvl4pPr marL="5939988" indent="0" algn="ctr">
              <a:buNone/>
              <a:defRPr sz="6929"/>
            </a:lvl4pPr>
            <a:lvl5pPr marL="7919984" indent="0" algn="ctr">
              <a:buNone/>
              <a:defRPr sz="6929"/>
            </a:lvl5pPr>
            <a:lvl6pPr marL="9899980" indent="0" algn="ctr">
              <a:buNone/>
              <a:defRPr sz="6929"/>
            </a:lvl6pPr>
            <a:lvl7pPr marL="11879976" indent="0" algn="ctr">
              <a:buNone/>
              <a:defRPr sz="6929"/>
            </a:lvl7pPr>
            <a:lvl8pPr marL="13859972" indent="0" algn="ctr">
              <a:buNone/>
              <a:defRPr sz="6929"/>
            </a:lvl8pPr>
            <a:lvl9pPr marL="15839968" indent="0" algn="ctr">
              <a:buNone/>
              <a:defRPr sz="692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4F7B594-F872-4E72-BEEA-01FD8A380963}" type="datetimeFigureOut">
              <a:rPr lang="el-GR" smtClean="0"/>
              <a:t>4/4/2019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DF218F3-D2F8-4872-A51F-0BC3F097E169}" type="slidenum">
              <a:rPr lang="el-GR" smtClean="0"/>
              <a:t>‹#›</a:t>
            </a:fld>
            <a:endParaRPr lang="el-GR"/>
          </a:p>
        </p:txBody>
      </p:sp>
    </p:spTree>
    <p:extLst>
      <p:ext uri="{BB962C8B-B14F-4D97-AF65-F5344CB8AC3E}">
        <p14:creationId xmlns:p14="http://schemas.microsoft.com/office/powerpoint/2010/main" val="77660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F7B594-F872-4E72-BEEA-01FD8A380963}" type="datetimeFigureOut">
              <a:rPr lang="el-GR" smtClean="0"/>
              <a:t>4/4/2019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DF218F3-D2F8-4872-A51F-0BC3F097E169}" type="slidenum">
              <a:rPr lang="el-GR" smtClean="0"/>
              <a:t>‹#›</a:t>
            </a:fld>
            <a:endParaRPr lang="el-GR"/>
          </a:p>
        </p:txBody>
      </p:sp>
    </p:spTree>
    <p:extLst>
      <p:ext uri="{BB962C8B-B14F-4D97-AF65-F5344CB8AC3E}">
        <p14:creationId xmlns:p14="http://schemas.microsoft.com/office/powerpoint/2010/main" val="2699864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338886" y="1820808"/>
            <a:ext cx="8538791" cy="2898250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722515" y="1820808"/>
            <a:ext cx="25121369" cy="2898250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F7B594-F872-4E72-BEEA-01FD8A380963}" type="datetimeFigureOut">
              <a:rPr lang="el-GR" smtClean="0"/>
              <a:t>4/4/2019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DF218F3-D2F8-4872-A51F-0BC3F097E169}" type="slidenum">
              <a:rPr lang="el-GR" smtClean="0"/>
              <a:t>‹#›</a:t>
            </a:fld>
            <a:endParaRPr lang="el-GR"/>
          </a:p>
        </p:txBody>
      </p:sp>
    </p:spTree>
    <p:extLst>
      <p:ext uri="{BB962C8B-B14F-4D97-AF65-F5344CB8AC3E}">
        <p14:creationId xmlns:p14="http://schemas.microsoft.com/office/powerpoint/2010/main" val="2158009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F7B594-F872-4E72-BEEA-01FD8A380963}" type="datetimeFigureOut">
              <a:rPr lang="el-GR" smtClean="0"/>
              <a:t>4/4/2019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DF218F3-D2F8-4872-A51F-0BC3F097E169}" type="slidenum">
              <a:rPr lang="el-GR" smtClean="0"/>
              <a:t>‹#›</a:t>
            </a:fld>
            <a:endParaRPr lang="el-GR"/>
          </a:p>
        </p:txBody>
      </p:sp>
    </p:spTree>
    <p:extLst>
      <p:ext uri="{BB962C8B-B14F-4D97-AF65-F5344CB8AC3E}">
        <p14:creationId xmlns:p14="http://schemas.microsoft.com/office/powerpoint/2010/main" val="2752502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701890" y="8526139"/>
            <a:ext cx="34155162" cy="14226045"/>
          </a:xfrm>
        </p:spPr>
        <p:txBody>
          <a:bodyPr anchor="b"/>
          <a:lstStyle>
            <a:lvl1pPr>
              <a:defRPr sz="25984"/>
            </a:lvl1pPr>
          </a:lstStyle>
          <a:p>
            <a:r>
              <a:rPr lang="en-US"/>
              <a:t>Click to edit Master title style</a:t>
            </a:r>
            <a:endParaRPr lang="en-US" dirty="0"/>
          </a:p>
        </p:txBody>
      </p:sp>
      <p:sp>
        <p:nvSpPr>
          <p:cNvPr id="3" name="Text Placeholder 2"/>
          <p:cNvSpPr>
            <a:spLocks noGrp="1"/>
          </p:cNvSpPr>
          <p:nvPr>
            <p:ph type="body" idx="1"/>
          </p:nvPr>
        </p:nvSpPr>
        <p:spPr>
          <a:xfrm>
            <a:off x="2701890" y="22886767"/>
            <a:ext cx="34155162" cy="7481141"/>
          </a:xfrm>
        </p:spPr>
        <p:txBody>
          <a:bodyPr/>
          <a:lstStyle>
            <a:lvl1pPr marL="0" indent="0">
              <a:buNone/>
              <a:defRPr sz="10394">
                <a:solidFill>
                  <a:schemeClr val="tx1"/>
                </a:solidFill>
              </a:defRPr>
            </a:lvl1pPr>
            <a:lvl2pPr marL="1979996" indent="0">
              <a:buNone/>
              <a:defRPr sz="8661">
                <a:solidFill>
                  <a:schemeClr val="tx1">
                    <a:tint val="75000"/>
                  </a:schemeClr>
                </a:solidFill>
              </a:defRPr>
            </a:lvl2pPr>
            <a:lvl3pPr marL="3959992" indent="0">
              <a:buNone/>
              <a:defRPr sz="7795">
                <a:solidFill>
                  <a:schemeClr val="tx1">
                    <a:tint val="75000"/>
                  </a:schemeClr>
                </a:solidFill>
              </a:defRPr>
            </a:lvl3pPr>
            <a:lvl4pPr marL="5939988" indent="0">
              <a:buNone/>
              <a:defRPr sz="6929">
                <a:solidFill>
                  <a:schemeClr val="tx1">
                    <a:tint val="75000"/>
                  </a:schemeClr>
                </a:solidFill>
              </a:defRPr>
            </a:lvl4pPr>
            <a:lvl5pPr marL="7919984" indent="0">
              <a:buNone/>
              <a:defRPr sz="6929">
                <a:solidFill>
                  <a:schemeClr val="tx1">
                    <a:tint val="75000"/>
                  </a:schemeClr>
                </a:solidFill>
              </a:defRPr>
            </a:lvl5pPr>
            <a:lvl6pPr marL="9899980" indent="0">
              <a:buNone/>
              <a:defRPr sz="6929">
                <a:solidFill>
                  <a:schemeClr val="tx1">
                    <a:tint val="75000"/>
                  </a:schemeClr>
                </a:solidFill>
              </a:defRPr>
            </a:lvl6pPr>
            <a:lvl7pPr marL="11879976" indent="0">
              <a:buNone/>
              <a:defRPr sz="6929">
                <a:solidFill>
                  <a:schemeClr val="tx1">
                    <a:tint val="75000"/>
                  </a:schemeClr>
                </a:solidFill>
              </a:defRPr>
            </a:lvl7pPr>
            <a:lvl8pPr marL="13859972" indent="0">
              <a:buNone/>
              <a:defRPr sz="6929">
                <a:solidFill>
                  <a:schemeClr val="tx1">
                    <a:tint val="75000"/>
                  </a:schemeClr>
                </a:solidFill>
              </a:defRPr>
            </a:lvl8pPr>
            <a:lvl9pPr marL="15839968" indent="0">
              <a:buNone/>
              <a:defRPr sz="692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F7B594-F872-4E72-BEEA-01FD8A380963}" type="datetimeFigureOut">
              <a:rPr lang="el-GR" smtClean="0"/>
              <a:t>4/4/2019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DF218F3-D2F8-4872-A51F-0BC3F097E169}" type="slidenum">
              <a:rPr lang="el-GR" smtClean="0"/>
              <a:t>‹#›</a:t>
            </a:fld>
            <a:endParaRPr lang="el-GR"/>
          </a:p>
        </p:txBody>
      </p:sp>
    </p:spTree>
    <p:extLst>
      <p:ext uri="{BB962C8B-B14F-4D97-AF65-F5344CB8AC3E}">
        <p14:creationId xmlns:p14="http://schemas.microsoft.com/office/powerpoint/2010/main" val="2640857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722513" y="9104037"/>
            <a:ext cx="16830080" cy="216992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0047595" y="9104037"/>
            <a:ext cx="16830080" cy="216992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4F7B594-F872-4E72-BEEA-01FD8A380963}" type="datetimeFigureOut">
              <a:rPr lang="el-GR" smtClean="0"/>
              <a:t>4/4/2019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DF218F3-D2F8-4872-A51F-0BC3F097E169}" type="slidenum">
              <a:rPr lang="el-GR" smtClean="0"/>
              <a:t>‹#›</a:t>
            </a:fld>
            <a:endParaRPr lang="el-GR"/>
          </a:p>
        </p:txBody>
      </p:sp>
    </p:spTree>
    <p:extLst>
      <p:ext uri="{BB962C8B-B14F-4D97-AF65-F5344CB8AC3E}">
        <p14:creationId xmlns:p14="http://schemas.microsoft.com/office/powerpoint/2010/main" val="1104491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727671" y="1820815"/>
            <a:ext cx="34155162" cy="6610325"/>
          </a:xfrm>
        </p:spPr>
        <p:txBody>
          <a:bodyPr/>
          <a:lstStyle/>
          <a:p>
            <a:r>
              <a:rPr lang="en-US"/>
              <a:t>Click to edit Master title style</a:t>
            </a:r>
            <a:endParaRPr lang="en-US" dirty="0"/>
          </a:p>
        </p:txBody>
      </p:sp>
      <p:sp>
        <p:nvSpPr>
          <p:cNvPr id="3" name="Text Placeholder 2"/>
          <p:cNvSpPr>
            <a:spLocks noGrp="1"/>
          </p:cNvSpPr>
          <p:nvPr>
            <p:ph type="body" idx="1"/>
          </p:nvPr>
        </p:nvSpPr>
        <p:spPr>
          <a:xfrm>
            <a:off x="2727675" y="8383633"/>
            <a:ext cx="16752733" cy="4108689"/>
          </a:xfrm>
        </p:spPr>
        <p:txBody>
          <a:bodyPr anchor="b"/>
          <a:lstStyle>
            <a:lvl1pPr marL="0" indent="0">
              <a:buNone/>
              <a:defRPr sz="10394" b="1"/>
            </a:lvl1pPr>
            <a:lvl2pPr marL="1979996" indent="0">
              <a:buNone/>
              <a:defRPr sz="8661" b="1"/>
            </a:lvl2pPr>
            <a:lvl3pPr marL="3959992" indent="0">
              <a:buNone/>
              <a:defRPr sz="7795" b="1"/>
            </a:lvl3pPr>
            <a:lvl4pPr marL="5939988" indent="0">
              <a:buNone/>
              <a:defRPr sz="6929" b="1"/>
            </a:lvl4pPr>
            <a:lvl5pPr marL="7919984" indent="0">
              <a:buNone/>
              <a:defRPr sz="6929" b="1"/>
            </a:lvl5pPr>
            <a:lvl6pPr marL="9899980" indent="0">
              <a:buNone/>
              <a:defRPr sz="6929" b="1"/>
            </a:lvl6pPr>
            <a:lvl7pPr marL="11879976" indent="0">
              <a:buNone/>
              <a:defRPr sz="6929" b="1"/>
            </a:lvl7pPr>
            <a:lvl8pPr marL="13859972" indent="0">
              <a:buNone/>
              <a:defRPr sz="6929" b="1"/>
            </a:lvl8pPr>
            <a:lvl9pPr marL="15839968" indent="0">
              <a:buNone/>
              <a:defRPr sz="6929" b="1"/>
            </a:lvl9pPr>
          </a:lstStyle>
          <a:p>
            <a:pPr lvl="0"/>
            <a:r>
              <a:rPr lang="en-US"/>
              <a:t>Click to edit Master text styles</a:t>
            </a:r>
          </a:p>
        </p:txBody>
      </p:sp>
      <p:sp>
        <p:nvSpPr>
          <p:cNvPr id="4" name="Content Placeholder 3"/>
          <p:cNvSpPr>
            <a:spLocks noGrp="1"/>
          </p:cNvSpPr>
          <p:nvPr>
            <p:ph sz="half" idx="2"/>
          </p:nvPr>
        </p:nvSpPr>
        <p:spPr>
          <a:xfrm>
            <a:off x="2727675" y="12492322"/>
            <a:ext cx="16752733" cy="1837432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0047597" y="8383633"/>
            <a:ext cx="16835238" cy="4108689"/>
          </a:xfrm>
        </p:spPr>
        <p:txBody>
          <a:bodyPr anchor="b"/>
          <a:lstStyle>
            <a:lvl1pPr marL="0" indent="0">
              <a:buNone/>
              <a:defRPr sz="10394" b="1"/>
            </a:lvl1pPr>
            <a:lvl2pPr marL="1979996" indent="0">
              <a:buNone/>
              <a:defRPr sz="8661" b="1"/>
            </a:lvl2pPr>
            <a:lvl3pPr marL="3959992" indent="0">
              <a:buNone/>
              <a:defRPr sz="7795" b="1"/>
            </a:lvl3pPr>
            <a:lvl4pPr marL="5939988" indent="0">
              <a:buNone/>
              <a:defRPr sz="6929" b="1"/>
            </a:lvl4pPr>
            <a:lvl5pPr marL="7919984" indent="0">
              <a:buNone/>
              <a:defRPr sz="6929" b="1"/>
            </a:lvl5pPr>
            <a:lvl6pPr marL="9899980" indent="0">
              <a:buNone/>
              <a:defRPr sz="6929" b="1"/>
            </a:lvl6pPr>
            <a:lvl7pPr marL="11879976" indent="0">
              <a:buNone/>
              <a:defRPr sz="6929" b="1"/>
            </a:lvl7pPr>
            <a:lvl8pPr marL="13859972" indent="0">
              <a:buNone/>
              <a:defRPr sz="6929" b="1"/>
            </a:lvl8pPr>
            <a:lvl9pPr marL="15839968" indent="0">
              <a:buNone/>
              <a:defRPr sz="6929" b="1"/>
            </a:lvl9pPr>
          </a:lstStyle>
          <a:p>
            <a:pPr lvl="0"/>
            <a:r>
              <a:rPr lang="en-US"/>
              <a:t>Click to edit Master text styles</a:t>
            </a:r>
          </a:p>
        </p:txBody>
      </p:sp>
      <p:sp>
        <p:nvSpPr>
          <p:cNvPr id="6" name="Content Placeholder 5"/>
          <p:cNvSpPr>
            <a:spLocks noGrp="1"/>
          </p:cNvSpPr>
          <p:nvPr>
            <p:ph sz="quarter" idx="4"/>
          </p:nvPr>
        </p:nvSpPr>
        <p:spPr>
          <a:xfrm>
            <a:off x="20047597" y="12492322"/>
            <a:ext cx="16835238" cy="1837432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4F7B594-F872-4E72-BEEA-01FD8A380963}" type="datetimeFigureOut">
              <a:rPr lang="el-GR" smtClean="0"/>
              <a:t>4/4/2019</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DDF218F3-D2F8-4872-A51F-0BC3F097E169}" type="slidenum">
              <a:rPr lang="el-GR" smtClean="0"/>
              <a:t>‹#›</a:t>
            </a:fld>
            <a:endParaRPr lang="el-GR"/>
          </a:p>
        </p:txBody>
      </p:sp>
    </p:spTree>
    <p:extLst>
      <p:ext uri="{BB962C8B-B14F-4D97-AF65-F5344CB8AC3E}">
        <p14:creationId xmlns:p14="http://schemas.microsoft.com/office/powerpoint/2010/main" val="4100654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F7B594-F872-4E72-BEEA-01FD8A380963}" type="datetimeFigureOut">
              <a:rPr lang="el-GR" smtClean="0"/>
              <a:t>4/4/2019</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DDF218F3-D2F8-4872-A51F-0BC3F097E169}" type="slidenum">
              <a:rPr lang="el-GR" smtClean="0"/>
              <a:t>‹#›</a:t>
            </a:fld>
            <a:endParaRPr lang="el-GR"/>
          </a:p>
        </p:txBody>
      </p:sp>
    </p:spTree>
    <p:extLst>
      <p:ext uri="{BB962C8B-B14F-4D97-AF65-F5344CB8AC3E}">
        <p14:creationId xmlns:p14="http://schemas.microsoft.com/office/powerpoint/2010/main" val="2397881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F7B594-F872-4E72-BEEA-01FD8A380963}" type="datetimeFigureOut">
              <a:rPr lang="el-GR" smtClean="0"/>
              <a:t>4/4/2019</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DDF218F3-D2F8-4872-A51F-0BC3F097E169}" type="slidenum">
              <a:rPr lang="el-GR" smtClean="0"/>
              <a:t>‹#›</a:t>
            </a:fld>
            <a:endParaRPr lang="el-GR"/>
          </a:p>
        </p:txBody>
      </p:sp>
    </p:spTree>
    <p:extLst>
      <p:ext uri="{BB962C8B-B14F-4D97-AF65-F5344CB8AC3E}">
        <p14:creationId xmlns:p14="http://schemas.microsoft.com/office/powerpoint/2010/main" val="2613200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27671" y="2279968"/>
            <a:ext cx="12772091" cy="7979886"/>
          </a:xfrm>
        </p:spPr>
        <p:txBody>
          <a:bodyPr anchor="b"/>
          <a:lstStyle>
            <a:lvl1pPr>
              <a:defRPr sz="13858"/>
            </a:lvl1pPr>
          </a:lstStyle>
          <a:p>
            <a:r>
              <a:rPr lang="en-US"/>
              <a:t>Click to edit Master title style</a:t>
            </a:r>
            <a:endParaRPr lang="en-US" dirty="0"/>
          </a:p>
        </p:txBody>
      </p:sp>
      <p:sp>
        <p:nvSpPr>
          <p:cNvPr id="3" name="Content Placeholder 2"/>
          <p:cNvSpPr>
            <a:spLocks noGrp="1"/>
          </p:cNvSpPr>
          <p:nvPr>
            <p:ph idx="1"/>
          </p:nvPr>
        </p:nvSpPr>
        <p:spPr>
          <a:xfrm>
            <a:off x="16835238" y="4924104"/>
            <a:ext cx="20047595" cy="24303821"/>
          </a:xfrm>
        </p:spPr>
        <p:txBody>
          <a:bodyPr/>
          <a:lstStyle>
            <a:lvl1pPr>
              <a:defRPr sz="13858"/>
            </a:lvl1pPr>
            <a:lvl2pPr>
              <a:defRPr sz="12126"/>
            </a:lvl2pPr>
            <a:lvl3pPr>
              <a:defRPr sz="10394"/>
            </a:lvl3pPr>
            <a:lvl4pPr>
              <a:defRPr sz="8661"/>
            </a:lvl4pPr>
            <a:lvl5pPr>
              <a:defRPr sz="8661"/>
            </a:lvl5pPr>
            <a:lvl6pPr>
              <a:defRPr sz="8661"/>
            </a:lvl6pPr>
            <a:lvl7pPr>
              <a:defRPr sz="8661"/>
            </a:lvl7pPr>
            <a:lvl8pPr>
              <a:defRPr sz="8661"/>
            </a:lvl8pPr>
            <a:lvl9pPr>
              <a:defRPr sz="866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727671" y="10259854"/>
            <a:ext cx="12772091" cy="19007648"/>
          </a:xfrm>
        </p:spPr>
        <p:txBody>
          <a:bodyPr/>
          <a:lstStyle>
            <a:lvl1pPr marL="0" indent="0">
              <a:buNone/>
              <a:defRPr sz="6929"/>
            </a:lvl1pPr>
            <a:lvl2pPr marL="1979996" indent="0">
              <a:buNone/>
              <a:defRPr sz="6063"/>
            </a:lvl2pPr>
            <a:lvl3pPr marL="3959992" indent="0">
              <a:buNone/>
              <a:defRPr sz="5197"/>
            </a:lvl3pPr>
            <a:lvl4pPr marL="5939988" indent="0">
              <a:buNone/>
              <a:defRPr sz="4331"/>
            </a:lvl4pPr>
            <a:lvl5pPr marL="7919984" indent="0">
              <a:buNone/>
              <a:defRPr sz="4331"/>
            </a:lvl5pPr>
            <a:lvl6pPr marL="9899980" indent="0">
              <a:buNone/>
              <a:defRPr sz="4331"/>
            </a:lvl6pPr>
            <a:lvl7pPr marL="11879976" indent="0">
              <a:buNone/>
              <a:defRPr sz="4331"/>
            </a:lvl7pPr>
            <a:lvl8pPr marL="13859972" indent="0">
              <a:buNone/>
              <a:defRPr sz="4331"/>
            </a:lvl8pPr>
            <a:lvl9pPr marL="15839968" indent="0">
              <a:buNone/>
              <a:defRPr sz="4331"/>
            </a:lvl9pPr>
          </a:lstStyle>
          <a:p>
            <a:pPr lvl="0"/>
            <a:r>
              <a:rPr lang="en-US"/>
              <a:t>Click to edit Master text styles</a:t>
            </a:r>
          </a:p>
        </p:txBody>
      </p:sp>
      <p:sp>
        <p:nvSpPr>
          <p:cNvPr id="5" name="Date Placeholder 4"/>
          <p:cNvSpPr>
            <a:spLocks noGrp="1"/>
          </p:cNvSpPr>
          <p:nvPr>
            <p:ph type="dt" sz="half" idx="10"/>
          </p:nvPr>
        </p:nvSpPr>
        <p:spPr/>
        <p:txBody>
          <a:bodyPr/>
          <a:lstStyle/>
          <a:p>
            <a:fld id="{94F7B594-F872-4E72-BEEA-01FD8A380963}" type="datetimeFigureOut">
              <a:rPr lang="el-GR" smtClean="0"/>
              <a:t>4/4/2019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DF218F3-D2F8-4872-A51F-0BC3F097E169}" type="slidenum">
              <a:rPr lang="el-GR" smtClean="0"/>
              <a:t>‹#›</a:t>
            </a:fld>
            <a:endParaRPr lang="el-GR"/>
          </a:p>
        </p:txBody>
      </p:sp>
    </p:spTree>
    <p:extLst>
      <p:ext uri="{BB962C8B-B14F-4D97-AF65-F5344CB8AC3E}">
        <p14:creationId xmlns:p14="http://schemas.microsoft.com/office/powerpoint/2010/main" val="3135765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27671" y="2279968"/>
            <a:ext cx="12772091" cy="7979886"/>
          </a:xfrm>
        </p:spPr>
        <p:txBody>
          <a:bodyPr anchor="b"/>
          <a:lstStyle>
            <a:lvl1pPr>
              <a:defRPr sz="13858"/>
            </a:lvl1pPr>
          </a:lstStyle>
          <a:p>
            <a:r>
              <a:rPr lang="en-US"/>
              <a:t>Click to edit Master title style</a:t>
            </a:r>
            <a:endParaRPr lang="en-US" dirty="0"/>
          </a:p>
        </p:txBody>
      </p:sp>
      <p:sp>
        <p:nvSpPr>
          <p:cNvPr id="3" name="Picture Placeholder 2"/>
          <p:cNvSpPr>
            <a:spLocks noGrp="1" noChangeAspect="1"/>
          </p:cNvSpPr>
          <p:nvPr>
            <p:ph type="pic" idx="1"/>
          </p:nvPr>
        </p:nvSpPr>
        <p:spPr>
          <a:xfrm>
            <a:off x="16835238" y="4924104"/>
            <a:ext cx="20047595" cy="24303821"/>
          </a:xfrm>
        </p:spPr>
        <p:txBody>
          <a:bodyPr anchor="t"/>
          <a:lstStyle>
            <a:lvl1pPr marL="0" indent="0">
              <a:buNone/>
              <a:defRPr sz="13858"/>
            </a:lvl1pPr>
            <a:lvl2pPr marL="1979996" indent="0">
              <a:buNone/>
              <a:defRPr sz="12126"/>
            </a:lvl2pPr>
            <a:lvl3pPr marL="3959992" indent="0">
              <a:buNone/>
              <a:defRPr sz="10394"/>
            </a:lvl3pPr>
            <a:lvl4pPr marL="5939988" indent="0">
              <a:buNone/>
              <a:defRPr sz="8661"/>
            </a:lvl4pPr>
            <a:lvl5pPr marL="7919984" indent="0">
              <a:buNone/>
              <a:defRPr sz="8661"/>
            </a:lvl5pPr>
            <a:lvl6pPr marL="9899980" indent="0">
              <a:buNone/>
              <a:defRPr sz="8661"/>
            </a:lvl6pPr>
            <a:lvl7pPr marL="11879976" indent="0">
              <a:buNone/>
              <a:defRPr sz="8661"/>
            </a:lvl7pPr>
            <a:lvl8pPr marL="13859972" indent="0">
              <a:buNone/>
              <a:defRPr sz="8661"/>
            </a:lvl8pPr>
            <a:lvl9pPr marL="15839968" indent="0">
              <a:buNone/>
              <a:defRPr sz="8661"/>
            </a:lvl9pPr>
          </a:lstStyle>
          <a:p>
            <a:r>
              <a:rPr lang="en-US"/>
              <a:t>Click icon to add picture</a:t>
            </a:r>
            <a:endParaRPr lang="en-US" dirty="0"/>
          </a:p>
        </p:txBody>
      </p:sp>
      <p:sp>
        <p:nvSpPr>
          <p:cNvPr id="4" name="Text Placeholder 3"/>
          <p:cNvSpPr>
            <a:spLocks noGrp="1"/>
          </p:cNvSpPr>
          <p:nvPr>
            <p:ph type="body" sz="half" idx="2"/>
          </p:nvPr>
        </p:nvSpPr>
        <p:spPr>
          <a:xfrm>
            <a:off x="2727671" y="10259854"/>
            <a:ext cx="12772091" cy="19007648"/>
          </a:xfrm>
        </p:spPr>
        <p:txBody>
          <a:bodyPr/>
          <a:lstStyle>
            <a:lvl1pPr marL="0" indent="0">
              <a:buNone/>
              <a:defRPr sz="6929"/>
            </a:lvl1pPr>
            <a:lvl2pPr marL="1979996" indent="0">
              <a:buNone/>
              <a:defRPr sz="6063"/>
            </a:lvl2pPr>
            <a:lvl3pPr marL="3959992" indent="0">
              <a:buNone/>
              <a:defRPr sz="5197"/>
            </a:lvl3pPr>
            <a:lvl4pPr marL="5939988" indent="0">
              <a:buNone/>
              <a:defRPr sz="4331"/>
            </a:lvl4pPr>
            <a:lvl5pPr marL="7919984" indent="0">
              <a:buNone/>
              <a:defRPr sz="4331"/>
            </a:lvl5pPr>
            <a:lvl6pPr marL="9899980" indent="0">
              <a:buNone/>
              <a:defRPr sz="4331"/>
            </a:lvl6pPr>
            <a:lvl7pPr marL="11879976" indent="0">
              <a:buNone/>
              <a:defRPr sz="4331"/>
            </a:lvl7pPr>
            <a:lvl8pPr marL="13859972" indent="0">
              <a:buNone/>
              <a:defRPr sz="4331"/>
            </a:lvl8pPr>
            <a:lvl9pPr marL="15839968" indent="0">
              <a:buNone/>
              <a:defRPr sz="4331"/>
            </a:lvl9pPr>
          </a:lstStyle>
          <a:p>
            <a:pPr lvl="0"/>
            <a:r>
              <a:rPr lang="en-US"/>
              <a:t>Click to edit Master text styles</a:t>
            </a:r>
          </a:p>
        </p:txBody>
      </p:sp>
      <p:sp>
        <p:nvSpPr>
          <p:cNvPr id="5" name="Date Placeholder 4"/>
          <p:cNvSpPr>
            <a:spLocks noGrp="1"/>
          </p:cNvSpPr>
          <p:nvPr>
            <p:ph type="dt" sz="half" idx="10"/>
          </p:nvPr>
        </p:nvSpPr>
        <p:spPr/>
        <p:txBody>
          <a:bodyPr/>
          <a:lstStyle/>
          <a:p>
            <a:fld id="{94F7B594-F872-4E72-BEEA-01FD8A380963}" type="datetimeFigureOut">
              <a:rPr lang="el-GR" smtClean="0"/>
              <a:t>4/4/2019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DF218F3-D2F8-4872-A51F-0BC3F097E169}" type="slidenum">
              <a:rPr lang="el-GR" smtClean="0"/>
              <a:t>‹#›</a:t>
            </a:fld>
            <a:endParaRPr lang="el-GR"/>
          </a:p>
        </p:txBody>
      </p:sp>
    </p:spTree>
    <p:extLst>
      <p:ext uri="{BB962C8B-B14F-4D97-AF65-F5344CB8AC3E}">
        <p14:creationId xmlns:p14="http://schemas.microsoft.com/office/powerpoint/2010/main" val="692654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22513" y="1820815"/>
            <a:ext cx="34155162" cy="661032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722513" y="9104037"/>
            <a:ext cx="34155162" cy="216992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22513" y="31697890"/>
            <a:ext cx="8910042" cy="1820807"/>
          </a:xfrm>
          <a:prstGeom prst="rect">
            <a:avLst/>
          </a:prstGeom>
        </p:spPr>
        <p:txBody>
          <a:bodyPr vert="horz" lIns="91440" tIns="45720" rIns="91440" bIns="45720" rtlCol="0" anchor="ctr"/>
          <a:lstStyle>
            <a:lvl1pPr algn="l">
              <a:defRPr sz="5197">
                <a:solidFill>
                  <a:schemeClr val="tx1">
                    <a:tint val="75000"/>
                  </a:schemeClr>
                </a:solidFill>
              </a:defRPr>
            </a:lvl1pPr>
          </a:lstStyle>
          <a:p>
            <a:fld id="{94F7B594-F872-4E72-BEEA-01FD8A380963}" type="datetimeFigureOut">
              <a:rPr lang="el-GR" smtClean="0"/>
              <a:t>4/4/2019</a:t>
            </a:fld>
            <a:endParaRPr lang="el-GR"/>
          </a:p>
        </p:txBody>
      </p:sp>
      <p:sp>
        <p:nvSpPr>
          <p:cNvPr id="5" name="Footer Placeholder 4"/>
          <p:cNvSpPr>
            <a:spLocks noGrp="1"/>
          </p:cNvSpPr>
          <p:nvPr>
            <p:ph type="ftr" sz="quarter" idx="3"/>
          </p:nvPr>
        </p:nvSpPr>
        <p:spPr>
          <a:xfrm>
            <a:off x="13117563" y="31697890"/>
            <a:ext cx="13365063" cy="1820807"/>
          </a:xfrm>
          <a:prstGeom prst="rect">
            <a:avLst/>
          </a:prstGeom>
        </p:spPr>
        <p:txBody>
          <a:bodyPr vert="horz" lIns="91440" tIns="45720" rIns="91440" bIns="45720" rtlCol="0" anchor="ctr"/>
          <a:lstStyle>
            <a:lvl1pPr algn="ctr">
              <a:defRPr sz="5197">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27967633" y="31697890"/>
            <a:ext cx="8910042" cy="1820807"/>
          </a:xfrm>
          <a:prstGeom prst="rect">
            <a:avLst/>
          </a:prstGeom>
        </p:spPr>
        <p:txBody>
          <a:bodyPr vert="horz" lIns="91440" tIns="45720" rIns="91440" bIns="45720" rtlCol="0" anchor="ctr"/>
          <a:lstStyle>
            <a:lvl1pPr algn="r">
              <a:defRPr sz="5197">
                <a:solidFill>
                  <a:schemeClr val="tx1">
                    <a:tint val="75000"/>
                  </a:schemeClr>
                </a:solidFill>
              </a:defRPr>
            </a:lvl1pPr>
          </a:lstStyle>
          <a:p>
            <a:fld id="{DDF218F3-D2F8-4872-A51F-0BC3F097E169}" type="slidenum">
              <a:rPr lang="el-GR" smtClean="0"/>
              <a:t>‹#›</a:t>
            </a:fld>
            <a:endParaRPr lang="el-GR"/>
          </a:p>
        </p:txBody>
      </p:sp>
    </p:spTree>
    <p:extLst>
      <p:ext uri="{BB962C8B-B14F-4D97-AF65-F5344CB8AC3E}">
        <p14:creationId xmlns:p14="http://schemas.microsoft.com/office/powerpoint/2010/main" val="1521571030"/>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l" defTabSz="3959992" rtl="0" eaLnBrk="1" latinLnBrk="0" hangingPunct="1">
        <a:lnSpc>
          <a:spcPct val="90000"/>
        </a:lnSpc>
        <a:spcBef>
          <a:spcPct val="0"/>
        </a:spcBef>
        <a:buNone/>
        <a:defRPr sz="19055" kern="1200">
          <a:solidFill>
            <a:schemeClr val="tx1"/>
          </a:solidFill>
          <a:latin typeface="+mj-lt"/>
          <a:ea typeface="+mj-ea"/>
          <a:cs typeface="+mj-cs"/>
        </a:defRPr>
      </a:lvl1pPr>
    </p:titleStyle>
    <p:bodyStyle>
      <a:lvl1pPr marL="989998" indent="-989998" algn="l" defTabSz="3959992" rtl="0" eaLnBrk="1" latinLnBrk="0" hangingPunct="1">
        <a:lnSpc>
          <a:spcPct val="90000"/>
        </a:lnSpc>
        <a:spcBef>
          <a:spcPts val="4331"/>
        </a:spcBef>
        <a:buFont typeface="Arial" panose="020B0604020202020204" pitchFamily="34" charset="0"/>
        <a:buChar char="•"/>
        <a:defRPr sz="12126" kern="1200">
          <a:solidFill>
            <a:schemeClr val="tx1"/>
          </a:solidFill>
          <a:latin typeface="+mn-lt"/>
          <a:ea typeface="+mn-ea"/>
          <a:cs typeface="+mn-cs"/>
        </a:defRPr>
      </a:lvl1pPr>
      <a:lvl2pPr marL="2969994" indent="-989998" algn="l" defTabSz="3959992" rtl="0" eaLnBrk="1" latinLnBrk="0" hangingPunct="1">
        <a:lnSpc>
          <a:spcPct val="90000"/>
        </a:lnSpc>
        <a:spcBef>
          <a:spcPts val="2165"/>
        </a:spcBef>
        <a:buFont typeface="Arial" panose="020B0604020202020204" pitchFamily="34" charset="0"/>
        <a:buChar char="•"/>
        <a:defRPr sz="10394" kern="1200">
          <a:solidFill>
            <a:schemeClr val="tx1"/>
          </a:solidFill>
          <a:latin typeface="+mn-lt"/>
          <a:ea typeface="+mn-ea"/>
          <a:cs typeface="+mn-cs"/>
        </a:defRPr>
      </a:lvl2pPr>
      <a:lvl3pPr marL="4949990" indent="-989998" algn="l" defTabSz="3959992" rtl="0" eaLnBrk="1" latinLnBrk="0" hangingPunct="1">
        <a:lnSpc>
          <a:spcPct val="90000"/>
        </a:lnSpc>
        <a:spcBef>
          <a:spcPts val="2165"/>
        </a:spcBef>
        <a:buFont typeface="Arial" panose="020B0604020202020204" pitchFamily="34" charset="0"/>
        <a:buChar char="•"/>
        <a:defRPr sz="8661" kern="1200">
          <a:solidFill>
            <a:schemeClr val="tx1"/>
          </a:solidFill>
          <a:latin typeface="+mn-lt"/>
          <a:ea typeface="+mn-ea"/>
          <a:cs typeface="+mn-cs"/>
        </a:defRPr>
      </a:lvl3pPr>
      <a:lvl4pPr marL="6929986" indent="-989998" algn="l" defTabSz="3959992" rtl="0" eaLnBrk="1" latinLnBrk="0" hangingPunct="1">
        <a:lnSpc>
          <a:spcPct val="90000"/>
        </a:lnSpc>
        <a:spcBef>
          <a:spcPts val="2165"/>
        </a:spcBef>
        <a:buFont typeface="Arial" panose="020B0604020202020204" pitchFamily="34" charset="0"/>
        <a:buChar char="•"/>
        <a:defRPr sz="7795" kern="1200">
          <a:solidFill>
            <a:schemeClr val="tx1"/>
          </a:solidFill>
          <a:latin typeface="+mn-lt"/>
          <a:ea typeface="+mn-ea"/>
          <a:cs typeface="+mn-cs"/>
        </a:defRPr>
      </a:lvl4pPr>
      <a:lvl5pPr marL="8909982" indent="-989998" algn="l" defTabSz="3959992" rtl="0" eaLnBrk="1" latinLnBrk="0" hangingPunct="1">
        <a:lnSpc>
          <a:spcPct val="90000"/>
        </a:lnSpc>
        <a:spcBef>
          <a:spcPts val="2165"/>
        </a:spcBef>
        <a:buFont typeface="Arial" panose="020B0604020202020204" pitchFamily="34" charset="0"/>
        <a:buChar char="•"/>
        <a:defRPr sz="7795" kern="1200">
          <a:solidFill>
            <a:schemeClr val="tx1"/>
          </a:solidFill>
          <a:latin typeface="+mn-lt"/>
          <a:ea typeface="+mn-ea"/>
          <a:cs typeface="+mn-cs"/>
        </a:defRPr>
      </a:lvl5pPr>
      <a:lvl6pPr marL="10889978" indent="-989998" algn="l" defTabSz="3959992" rtl="0" eaLnBrk="1" latinLnBrk="0" hangingPunct="1">
        <a:lnSpc>
          <a:spcPct val="90000"/>
        </a:lnSpc>
        <a:spcBef>
          <a:spcPts val="2165"/>
        </a:spcBef>
        <a:buFont typeface="Arial" panose="020B0604020202020204" pitchFamily="34" charset="0"/>
        <a:buChar char="•"/>
        <a:defRPr sz="7795" kern="1200">
          <a:solidFill>
            <a:schemeClr val="tx1"/>
          </a:solidFill>
          <a:latin typeface="+mn-lt"/>
          <a:ea typeface="+mn-ea"/>
          <a:cs typeface="+mn-cs"/>
        </a:defRPr>
      </a:lvl6pPr>
      <a:lvl7pPr marL="12869974" indent="-989998" algn="l" defTabSz="3959992" rtl="0" eaLnBrk="1" latinLnBrk="0" hangingPunct="1">
        <a:lnSpc>
          <a:spcPct val="90000"/>
        </a:lnSpc>
        <a:spcBef>
          <a:spcPts val="2165"/>
        </a:spcBef>
        <a:buFont typeface="Arial" panose="020B0604020202020204" pitchFamily="34" charset="0"/>
        <a:buChar char="•"/>
        <a:defRPr sz="7795" kern="1200">
          <a:solidFill>
            <a:schemeClr val="tx1"/>
          </a:solidFill>
          <a:latin typeface="+mn-lt"/>
          <a:ea typeface="+mn-ea"/>
          <a:cs typeface="+mn-cs"/>
        </a:defRPr>
      </a:lvl7pPr>
      <a:lvl8pPr marL="14849970" indent="-989998" algn="l" defTabSz="3959992" rtl="0" eaLnBrk="1" latinLnBrk="0" hangingPunct="1">
        <a:lnSpc>
          <a:spcPct val="90000"/>
        </a:lnSpc>
        <a:spcBef>
          <a:spcPts val="2165"/>
        </a:spcBef>
        <a:buFont typeface="Arial" panose="020B0604020202020204" pitchFamily="34" charset="0"/>
        <a:buChar char="•"/>
        <a:defRPr sz="7795" kern="1200">
          <a:solidFill>
            <a:schemeClr val="tx1"/>
          </a:solidFill>
          <a:latin typeface="+mn-lt"/>
          <a:ea typeface="+mn-ea"/>
          <a:cs typeface="+mn-cs"/>
        </a:defRPr>
      </a:lvl8pPr>
      <a:lvl9pPr marL="16829966" indent="-989998" algn="l" defTabSz="3959992" rtl="0" eaLnBrk="1" latinLnBrk="0" hangingPunct="1">
        <a:lnSpc>
          <a:spcPct val="90000"/>
        </a:lnSpc>
        <a:spcBef>
          <a:spcPts val="2165"/>
        </a:spcBef>
        <a:buFont typeface="Arial" panose="020B0604020202020204" pitchFamily="34" charset="0"/>
        <a:buChar char="•"/>
        <a:defRPr sz="7795" kern="1200">
          <a:solidFill>
            <a:schemeClr val="tx1"/>
          </a:solidFill>
          <a:latin typeface="+mn-lt"/>
          <a:ea typeface="+mn-ea"/>
          <a:cs typeface="+mn-cs"/>
        </a:defRPr>
      </a:lvl9pPr>
    </p:bodyStyle>
    <p:otherStyle>
      <a:defPPr>
        <a:defRPr lang="en-US"/>
      </a:defPPr>
      <a:lvl1pPr marL="0" algn="l" defTabSz="3959992" rtl="0" eaLnBrk="1" latinLnBrk="0" hangingPunct="1">
        <a:defRPr sz="7795" kern="1200">
          <a:solidFill>
            <a:schemeClr val="tx1"/>
          </a:solidFill>
          <a:latin typeface="+mn-lt"/>
          <a:ea typeface="+mn-ea"/>
          <a:cs typeface="+mn-cs"/>
        </a:defRPr>
      </a:lvl1pPr>
      <a:lvl2pPr marL="1979996" algn="l" defTabSz="3959992" rtl="0" eaLnBrk="1" latinLnBrk="0" hangingPunct="1">
        <a:defRPr sz="7795" kern="1200">
          <a:solidFill>
            <a:schemeClr val="tx1"/>
          </a:solidFill>
          <a:latin typeface="+mn-lt"/>
          <a:ea typeface="+mn-ea"/>
          <a:cs typeface="+mn-cs"/>
        </a:defRPr>
      </a:lvl2pPr>
      <a:lvl3pPr marL="3959992" algn="l" defTabSz="3959992" rtl="0" eaLnBrk="1" latinLnBrk="0" hangingPunct="1">
        <a:defRPr sz="7795" kern="1200">
          <a:solidFill>
            <a:schemeClr val="tx1"/>
          </a:solidFill>
          <a:latin typeface="+mn-lt"/>
          <a:ea typeface="+mn-ea"/>
          <a:cs typeface="+mn-cs"/>
        </a:defRPr>
      </a:lvl3pPr>
      <a:lvl4pPr marL="5939988" algn="l" defTabSz="3959992" rtl="0" eaLnBrk="1" latinLnBrk="0" hangingPunct="1">
        <a:defRPr sz="7795" kern="1200">
          <a:solidFill>
            <a:schemeClr val="tx1"/>
          </a:solidFill>
          <a:latin typeface="+mn-lt"/>
          <a:ea typeface="+mn-ea"/>
          <a:cs typeface="+mn-cs"/>
        </a:defRPr>
      </a:lvl4pPr>
      <a:lvl5pPr marL="7919984" algn="l" defTabSz="3959992" rtl="0" eaLnBrk="1" latinLnBrk="0" hangingPunct="1">
        <a:defRPr sz="7795" kern="1200">
          <a:solidFill>
            <a:schemeClr val="tx1"/>
          </a:solidFill>
          <a:latin typeface="+mn-lt"/>
          <a:ea typeface="+mn-ea"/>
          <a:cs typeface="+mn-cs"/>
        </a:defRPr>
      </a:lvl5pPr>
      <a:lvl6pPr marL="9899980" algn="l" defTabSz="3959992" rtl="0" eaLnBrk="1" latinLnBrk="0" hangingPunct="1">
        <a:defRPr sz="7795" kern="1200">
          <a:solidFill>
            <a:schemeClr val="tx1"/>
          </a:solidFill>
          <a:latin typeface="+mn-lt"/>
          <a:ea typeface="+mn-ea"/>
          <a:cs typeface="+mn-cs"/>
        </a:defRPr>
      </a:lvl6pPr>
      <a:lvl7pPr marL="11879976" algn="l" defTabSz="3959992" rtl="0" eaLnBrk="1" latinLnBrk="0" hangingPunct="1">
        <a:defRPr sz="7795" kern="1200">
          <a:solidFill>
            <a:schemeClr val="tx1"/>
          </a:solidFill>
          <a:latin typeface="+mn-lt"/>
          <a:ea typeface="+mn-ea"/>
          <a:cs typeface="+mn-cs"/>
        </a:defRPr>
      </a:lvl7pPr>
      <a:lvl8pPr marL="13859972" algn="l" defTabSz="3959992" rtl="0" eaLnBrk="1" latinLnBrk="0" hangingPunct="1">
        <a:defRPr sz="7795" kern="1200">
          <a:solidFill>
            <a:schemeClr val="tx1"/>
          </a:solidFill>
          <a:latin typeface="+mn-lt"/>
          <a:ea typeface="+mn-ea"/>
          <a:cs typeface="+mn-cs"/>
        </a:defRPr>
      </a:lvl8pPr>
      <a:lvl9pPr marL="15839968" algn="l" defTabSz="3959992" rtl="0" eaLnBrk="1" latinLnBrk="0" hangingPunct="1">
        <a:defRPr sz="779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emf"/><Relationship Id="rId7" Type="http://schemas.openxmlformats.org/officeDocument/2006/relationships/image" Target="../media/image5.png"/><Relationship Id="rId12" Type="http://schemas.openxmlformats.org/officeDocument/2006/relationships/image" Target="../media/image10.jpe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https://www.dolomite-microfluidics.com/" TargetMode="External"/><Relationship Id="rId11" Type="http://schemas.openxmlformats.org/officeDocument/2006/relationships/image" Target="../media/image9.jpeg"/><Relationship Id="rId5" Type="http://schemas.openxmlformats.org/officeDocument/2006/relationships/image" Target="../media/image4.emf"/><Relationship Id="rId10" Type="http://schemas.openxmlformats.org/officeDocument/2006/relationships/image" Target="../media/image8.jpg"/><Relationship Id="rId4" Type="http://schemas.openxmlformats.org/officeDocument/2006/relationships/image" Target="../media/image3.emf"/><Relationship Id="rId9"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CC5C">
            <a:alpha val="42000"/>
          </a:srgb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087FAC7-2865-49BE-8A1D-EAE18D46A2B1}"/>
              </a:ext>
            </a:extLst>
          </p:cNvPr>
          <p:cNvSpPr txBox="1"/>
          <p:nvPr/>
        </p:nvSpPr>
        <p:spPr>
          <a:xfrm>
            <a:off x="17833617" y="14355520"/>
            <a:ext cx="3044503" cy="269433"/>
          </a:xfrm>
          <a:prstGeom prst="rect">
            <a:avLst/>
          </a:prstGeom>
          <a:noFill/>
        </p:spPr>
        <p:txBody>
          <a:bodyPr wrap="square" rtlCol="0">
            <a:spAutoFit/>
          </a:bodyPr>
          <a:lstStyle/>
          <a:p>
            <a:endParaRPr lang="el-GR" sz="1151" dirty="0"/>
          </a:p>
        </p:txBody>
      </p:sp>
      <p:sp>
        <p:nvSpPr>
          <p:cNvPr id="12" name="Ορθογώνιο 11">
            <a:extLst>
              <a:ext uri="{FF2B5EF4-FFF2-40B4-BE49-F238E27FC236}">
                <a16:creationId xmlns:a16="http://schemas.microsoft.com/office/drawing/2014/main" id="{7A03DA89-F054-4225-BB15-A31BE93ECB49}"/>
              </a:ext>
            </a:extLst>
          </p:cNvPr>
          <p:cNvSpPr/>
          <p:nvPr/>
        </p:nvSpPr>
        <p:spPr>
          <a:xfrm>
            <a:off x="374873" y="9674232"/>
            <a:ext cx="12791807" cy="484785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just">
              <a:tabLst>
                <a:tab pos="12115679" algn="l"/>
              </a:tabLst>
            </a:pPr>
            <a:r>
              <a:rPr lang="en-US" sz="2800" b="1" dirty="0">
                <a:latin typeface="Arial" panose="020B0604020202020204" pitchFamily="34" charset="0"/>
                <a:cs typeface="Arial" panose="020B0604020202020204" pitchFamily="34" charset="0"/>
              </a:rPr>
              <a:t>Multiphase ﬂow processes taking place during Enhanced Oil recovery (EOR), CO</a:t>
            </a:r>
            <a:r>
              <a:rPr lang="el-GR" sz="2800" b="1" baseline="-25000" dirty="0">
                <a:latin typeface="Arial" panose="020B0604020202020204" pitchFamily="34" charset="0"/>
                <a:cs typeface="Arial" panose="020B0604020202020204" pitchFamily="34" charset="0"/>
              </a:rPr>
              <a:t>2</a:t>
            </a:r>
            <a:r>
              <a:rPr lang="en-US" sz="2800" b="1" dirty="0">
                <a:latin typeface="Arial" panose="020B0604020202020204" pitchFamily="34" charset="0"/>
                <a:cs typeface="Arial" panose="020B0604020202020204" pitchFamily="34" charset="0"/>
              </a:rPr>
              <a:t> or gas storage, geothermal energy production and utilization, membrane ﬁltration processes etc. are usually accompanied by undesirable phenomena of scaling. Salt precipitation results in the decrease of the local permeability of the porous medium and consequently in operational problems. In this work, we study salt precipitation (CaCO</a:t>
            </a:r>
            <a:r>
              <a:rPr lang="en-US" sz="2800" b="1" baseline="-25000" dirty="0">
                <a:latin typeface="Arial" panose="020B0604020202020204" pitchFamily="34" charset="0"/>
                <a:cs typeface="Arial" panose="020B0604020202020204" pitchFamily="34" charset="0"/>
              </a:rPr>
              <a:t>3</a:t>
            </a:r>
            <a:r>
              <a:rPr lang="en-US" sz="2800" b="1" dirty="0">
                <a:latin typeface="Arial" panose="020B0604020202020204" pitchFamily="34" charset="0"/>
                <a:cs typeface="Arial" panose="020B0604020202020204" pitchFamily="34" charset="0"/>
              </a:rPr>
              <a:t>) in homogeneously–wet microchannels of Y-junction. The effect of pore surface wettability on calcium carbonate precipitation is investigated by performing visualization experiments in hydrophobic and hydrophilic microchannels. </a:t>
            </a:r>
            <a:endParaRPr lang="el-GR" sz="2800" b="1" dirty="0">
              <a:latin typeface="Arial" panose="020B0604020202020204" pitchFamily="34" charset="0"/>
              <a:cs typeface="Arial" panose="020B0604020202020204" pitchFamily="34" charset="0"/>
            </a:endParaRPr>
          </a:p>
        </p:txBody>
      </p:sp>
      <p:sp>
        <p:nvSpPr>
          <p:cNvPr id="14" name="Ορθογώνιο 13">
            <a:extLst>
              <a:ext uri="{FF2B5EF4-FFF2-40B4-BE49-F238E27FC236}">
                <a16:creationId xmlns:a16="http://schemas.microsoft.com/office/drawing/2014/main" id="{26809BDA-CB45-4C31-9E96-4B01C9D0D00A}"/>
              </a:ext>
            </a:extLst>
          </p:cNvPr>
          <p:cNvSpPr/>
          <p:nvPr/>
        </p:nvSpPr>
        <p:spPr>
          <a:xfrm rot="10800000" flipV="1">
            <a:off x="374868" y="15998696"/>
            <a:ext cx="12852000" cy="12906124"/>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en-US" sz="3200" b="1" dirty="0">
                <a:latin typeface="Arial" panose="020B0604020202020204" pitchFamily="34" charset="0"/>
                <a:cs typeface="Arial" panose="020B0604020202020204" pitchFamily="34" charset="0"/>
              </a:rPr>
              <a:t>During past decades, sparingly soluble salt precipitation mechanisms have been investigated in relation with several parameters such as pH, temperature, ionic composition, the presence of additives in the supersaturated ﬂuids, the presence of seeds etc. [1,2,3]. Moreover, in the case of calcium carbonate precipitation in porous media, recent experimental results showed that the presence of organic solvents (water miscible and immiscible e.g. oil phase) inﬂuence strongly the salt precipitation mechanisms and crystal growth [4,5]. During salt precipitation in porous media, the presence of immiscible oil phase was found to accelerate crystal formation at the interfaces of oil-water [4]. Usually, for the visualization of multiphase flow, 1-D and 2-D porous media are used. Nevertheless, the past 10 years, the international research community focusing on multiphase flow  and physicochemical processes, made a turn to microfluidics. Contemporary technology of microchips, cameras and microprocessors offers the possibility to visualize ever smaller volumes and obtain a more detailed and representative view of the basic physics of fluids and the underlying physicochemical mechanisms in a microscopic or mesoscopic level. Microfluidics is concerned with the flow of very small fluid volumes (10</a:t>
            </a:r>
            <a:r>
              <a:rPr lang="en-US" sz="3200" b="1" baseline="30000" dirty="0">
                <a:latin typeface="Arial" panose="020B0604020202020204" pitchFamily="34" charset="0"/>
                <a:cs typeface="Arial" panose="020B0604020202020204" pitchFamily="34" charset="0"/>
              </a:rPr>
              <a:t>-3</a:t>
            </a:r>
            <a:r>
              <a:rPr lang="en-US" sz="3200" b="1" dirty="0">
                <a:latin typeface="Arial" panose="020B0604020202020204" pitchFamily="34" charset="0"/>
                <a:cs typeface="Arial" panose="020B0604020202020204" pitchFamily="34" charset="0"/>
              </a:rPr>
              <a:t> to 10</a:t>
            </a:r>
            <a:r>
              <a:rPr lang="en-US" sz="3200" b="1" baseline="30000" dirty="0">
                <a:latin typeface="Arial" panose="020B0604020202020204" pitchFamily="34" charset="0"/>
                <a:cs typeface="Arial" panose="020B0604020202020204" pitchFamily="34" charset="0"/>
              </a:rPr>
              <a:t>6</a:t>
            </a:r>
            <a:r>
              <a:rPr lang="en-US" sz="3200" b="1" dirty="0">
                <a:latin typeface="Arial" panose="020B0604020202020204" pitchFamily="34" charset="0"/>
                <a:cs typeface="Arial" panose="020B0604020202020204" pitchFamily="34" charset="0"/>
              </a:rPr>
              <a:t> μm</a:t>
            </a:r>
            <a:r>
              <a:rPr lang="en-US" sz="3200" b="1" baseline="30000" dirty="0">
                <a:latin typeface="Arial" panose="020B0604020202020204" pitchFamily="34" charset="0"/>
                <a:cs typeface="Arial" panose="020B0604020202020204" pitchFamily="34" charset="0"/>
              </a:rPr>
              <a:t>3</a:t>
            </a:r>
            <a:r>
              <a:rPr lang="en-US" sz="3200" b="1" dirty="0">
                <a:latin typeface="Arial" panose="020B0604020202020204" pitchFamily="34" charset="0"/>
                <a:cs typeface="Arial" panose="020B0604020202020204" pitchFamily="34" charset="0"/>
              </a:rPr>
              <a:t>) in channels with dimensions less than a few hundred of micrometers, thus reaching phenomena and processes at the molecular level</a:t>
            </a:r>
            <a:r>
              <a:rPr lang="en-US" sz="3200" b="1" baseline="30000" dirty="0">
                <a:latin typeface="Arial" panose="020B0604020202020204" pitchFamily="34" charset="0"/>
                <a:cs typeface="Arial" panose="020B0604020202020204" pitchFamily="34" charset="0"/>
              </a:rPr>
              <a:t>[6]</a:t>
            </a:r>
            <a:r>
              <a:rPr lang="en-US" sz="3200" b="1" dirty="0">
                <a:latin typeface="Arial" panose="020B0604020202020204" pitchFamily="34" charset="0"/>
                <a:cs typeface="Arial" panose="020B0604020202020204" pitchFamily="34" charset="0"/>
              </a:rPr>
              <a:t>.</a:t>
            </a:r>
          </a:p>
        </p:txBody>
      </p:sp>
      <p:sp>
        <p:nvSpPr>
          <p:cNvPr id="15" name="Ορθογώνιο 14">
            <a:extLst>
              <a:ext uri="{FF2B5EF4-FFF2-40B4-BE49-F238E27FC236}">
                <a16:creationId xmlns:a16="http://schemas.microsoft.com/office/drawing/2014/main" id="{96925E30-6CB6-4BEA-AB68-CCBE19A0ABD2}"/>
              </a:ext>
            </a:extLst>
          </p:cNvPr>
          <p:cNvSpPr/>
          <p:nvPr/>
        </p:nvSpPr>
        <p:spPr>
          <a:xfrm>
            <a:off x="728522" y="4008026"/>
            <a:ext cx="38278793" cy="1015663"/>
          </a:xfrm>
          <a:prstGeom prst="rect">
            <a:avLst/>
          </a:prstGeom>
        </p:spPr>
        <p:txBody>
          <a:bodyPr wrap="square">
            <a:spAutoFit/>
          </a:bodyPr>
          <a:lstStyle/>
          <a:p>
            <a:pPr algn="ctr"/>
            <a:r>
              <a:rPr lang="en-US" sz="6000" b="1" dirty="0">
                <a:solidFill>
                  <a:srgbClr val="0070C0"/>
                </a:solidFill>
                <a:latin typeface="Arial" panose="020B0604020202020204" pitchFamily="34" charset="0"/>
                <a:cs typeface="Arial" panose="020B0604020202020204" pitchFamily="34" charset="0"/>
              </a:rPr>
              <a:t>VISUALIZATION EXPERIMENTS OF SALT PRECIPITATION IN HOMOGENEOUSLY-WET MICROCHANNELS</a:t>
            </a:r>
          </a:p>
        </p:txBody>
      </p:sp>
      <p:sp>
        <p:nvSpPr>
          <p:cNvPr id="16" name="Ορθογώνιο 15">
            <a:extLst>
              <a:ext uri="{FF2B5EF4-FFF2-40B4-BE49-F238E27FC236}">
                <a16:creationId xmlns:a16="http://schemas.microsoft.com/office/drawing/2014/main" id="{F976766C-4144-40B7-B257-B0D8CF7246BC}"/>
              </a:ext>
            </a:extLst>
          </p:cNvPr>
          <p:cNvSpPr/>
          <p:nvPr/>
        </p:nvSpPr>
        <p:spPr>
          <a:xfrm>
            <a:off x="728517" y="5219734"/>
            <a:ext cx="37868788" cy="2308324"/>
          </a:xfrm>
          <a:prstGeom prst="rect">
            <a:avLst/>
          </a:prstGeom>
        </p:spPr>
        <p:txBody>
          <a:bodyPr wrap="square">
            <a:spAutoFit/>
          </a:bodyPr>
          <a:lstStyle/>
          <a:p>
            <a:pPr algn="ctr"/>
            <a:r>
              <a:rPr lang="en-US" sz="3600" b="1" dirty="0">
                <a:latin typeface="Arial" panose="020B0604020202020204" pitchFamily="34" charset="0"/>
                <a:cs typeface="Arial" panose="020B0604020202020204" pitchFamily="34" charset="0"/>
              </a:rPr>
              <a:t>Andreas Tzachristas (1,2), Roxani-Eirini Malamoudi (2), Dimitra G</a:t>
            </a:r>
            <a:r>
              <a:rPr lang="el-GR" sz="3600" b="1" dirty="0">
                <a:latin typeface="Arial" panose="020B0604020202020204" pitchFamily="34" charset="0"/>
                <a:cs typeface="Arial" panose="020B0604020202020204" pitchFamily="34" charset="0"/>
              </a:rPr>
              <a:t>.</a:t>
            </a:r>
            <a:r>
              <a:rPr lang="en-US" sz="3600" b="1" dirty="0">
                <a:latin typeface="Arial" panose="020B0604020202020204" pitchFamily="34" charset="0"/>
                <a:cs typeface="Arial" panose="020B0604020202020204" pitchFamily="34" charset="0"/>
              </a:rPr>
              <a:t> Kanellopoulou (1,2), Christakis A</a:t>
            </a:r>
            <a:r>
              <a:rPr lang="el-GR" sz="3600" b="1" dirty="0">
                <a:latin typeface="Arial" panose="020B0604020202020204" pitchFamily="34" charset="0"/>
                <a:cs typeface="Arial" panose="020B0604020202020204" pitchFamily="34" charset="0"/>
              </a:rPr>
              <a:t>.</a:t>
            </a:r>
            <a:r>
              <a:rPr lang="en-US" sz="3600" b="1" dirty="0">
                <a:latin typeface="Arial" panose="020B0604020202020204" pitchFamily="34" charset="0"/>
                <a:cs typeface="Arial" panose="020B0604020202020204" pitchFamily="34" charset="0"/>
              </a:rPr>
              <a:t> Paraskeva (1,2), Petros G</a:t>
            </a:r>
            <a:r>
              <a:rPr lang="el-GR" sz="3600" b="1" dirty="0">
                <a:latin typeface="Arial" panose="020B0604020202020204" pitchFamily="34" charset="0"/>
                <a:cs typeface="Arial" panose="020B0604020202020204" pitchFamily="34" charset="0"/>
              </a:rPr>
              <a:t>.</a:t>
            </a:r>
            <a:r>
              <a:rPr lang="en-US" sz="3600" b="1" dirty="0">
                <a:latin typeface="Arial" panose="020B0604020202020204" pitchFamily="34" charset="0"/>
                <a:cs typeface="Arial" panose="020B0604020202020204" pitchFamily="34" charset="0"/>
              </a:rPr>
              <a:t> Koutsoukos (1,2), Varvara Sygouni (1,2)</a:t>
            </a:r>
          </a:p>
          <a:p>
            <a:pPr algn="ctr"/>
            <a:endParaRPr lang="el-GR" sz="3600" b="1" dirty="0">
              <a:latin typeface="Arial" panose="020B0604020202020204" pitchFamily="34" charset="0"/>
              <a:cs typeface="Arial" panose="020B0604020202020204" pitchFamily="34" charset="0"/>
            </a:endParaRPr>
          </a:p>
          <a:p>
            <a:pPr algn="ctr"/>
            <a:r>
              <a:rPr lang="en-US" sz="3600" b="1" dirty="0">
                <a:latin typeface="Arial" panose="020B0604020202020204" pitchFamily="34" charset="0"/>
                <a:cs typeface="Arial" panose="020B0604020202020204" pitchFamily="34" charset="0"/>
              </a:rPr>
              <a:t> (1) Institute of Chemical Engineering Sciences, Foundation for Research and Technology Hellas (FORTH/ICE-HT), 26504, Patras, Greece</a:t>
            </a:r>
            <a:endParaRPr lang="el-GR" sz="3600" b="1" dirty="0">
              <a:latin typeface="Arial" panose="020B0604020202020204" pitchFamily="34" charset="0"/>
              <a:cs typeface="Arial" panose="020B0604020202020204" pitchFamily="34" charset="0"/>
            </a:endParaRPr>
          </a:p>
          <a:p>
            <a:pPr algn="ctr"/>
            <a:r>
              <a:rPr lang="en-US" sz="3600" b="1" dirty="0">
                <a:latin typeface="Arial" panose="020B0604020202020204" pitchFamily="34" charset="0"/>
                <a:cs typeface="Arial" panose="020B0604020202020204" pitchFamily="34" charset="0"/>
              </a:rPr>
              <a:t> (2) Department of Chemical Engineering, University of Patras, 26504, Patras, Greece</a:t>
            </a:r>
          </a:p>
        </p:txBody>
      </p:sp>
      <p:sp>
        <p:nvSpPr>
          <p:cNvPr id="18" name="Ορθογώνιο 17">
            <a:extLst>
              <a:ext uri="{FF2B5EF4-FFF2-40B4-BE49-F238E27FC236}">
                <a16:creationId xmlns:a16="http://schemas.microsoft.com/office/drawing/2014/main" id="{87E69F90-BD4D-404B-83EA-3F19BEFFDAD0}"/>
              </a:ext>
            </a:extLst>
          </p:cNvPr>
          <p:cNvSpPr/>
          <p:nvPr/>
        </p:nvSpPr>
        <p:spPr>
          <a:xfrm>
            <a:off x="13668791" y="9706105"/>
            <a:ext cx="12600000" cy="2410532"/>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en-US" sz="3200" b="1" dirty="0">
                <a:latin typeface="Arial" panose="020B0604020202020204" pitchFamily="34" charset="0"/>
                <a:cs typeface="Arial" panose="020B0604020202020204" pitchFamily="34" charset="0"/>
              </a:rPr>
              <a:t>Two soluble salts, </a:t>
            </a:r>
            <a:r>
              <a:rPr lang="en-GB" sz="3200" b="1" dirty="0">
                <a:latin typeface="Arial" panose="020B0604020202020204" pitchFamily="34" charset="0"/>
                <a:cs typeface="Arial" panose="020B0604020202020204" pitchFamily="34" charset="0"/>
              </a:rPr>
              <a:t>NaHCO</a:t>
            </a:r>
            <a:r>
              <a:rPr lang="en-GB" sz="3200" b="1" baseline="-25000" dirty="0">
                <a:latin typeface="Arial" panose="020B0604020202020204" pitchFamily="34" charset="0"/>
                <a:cs typeface="Arial" panose="020B0604020202020204" pitchFamily="34" charset="0"/>
              </a:rPr>
              <a:t>3</a:t>
            </a:r>
            <a:r>
              <a:rPr lang="el-GR" sz="3200" b="1" baseline="-25000" dirty="0">
                <a:latin typeface="Arial" panose="020B0604020202020204" pitchFamily="34" charset="0"/>
                <a:cs typeface="Arial" panose="020B0604020202020204" pitchFamily="34" charset="0"/>
              </a:rPr>
              <a:t> </a:t>
            </a:r>
            <a:r>
              <a:rPr lang="en-US" sz="3200" b="1" dirty="0">
                <a:latin typeface="Arial" panose="020B0604020202020204" pitchFamily="34" charset="0"/>
                <a:cs typeface="Arial" panose="020B0604020202020204" pitchFamily="34" charset="0"/>
              </a:rPr>
              <a:t>and </a:t>
            </a:r>
            <a:r>
              <a:rPr lang="en-GB" sz="3200" b="1" dirty="0">
                <a:latin typeface="Arial" panose="020B0604020202020204" pitchFamily="34" charset="0"/>
                <a:cs typeface="Arial" panose="020B0604020202020204" pitchFamily="34" charset="0"/>
              </a:rPr>
              <a:t>CaCl</a:t>
            </a:r>
            <a:r>
              <a:rPr lang="en-GB" sz="3200" b="1" baseline="-25000" dirty="0">
                <a:latin typeface="Arial" panose="020B0604020202020204" pitchFamily="34" charset="0"/>
                <a:cs typeface="Arial" panose="020B0604020202020204" pitchFamily="34" charset="0"/>
              </a:rPr>
              <a:t>2</a:t>
            </a:r>
            <a:r>
              <a:rPr lang="en-GB" sz="3200" b="1" dirty="0">
                <a:latin typeface="Arial" panose="020B0604020202020204" pitchFamily="34" charset="0"/>
                <a:cs typeface="Arial" panose="020B0604020202020204" pitchFamily="34" charset="0"/>
              </a:rPr>
              <a:t>.2</a:t>
            </a:r>
            <a:r>
              <a:rPr lang="en-US" sz="3200" b="1" dirty="0">
                <a:latin typeface="Arial" panose="020B0604020202020204" pitchFamily="34" charset="0"/>
                <a:cs typeface="Arial" panose="020B0604020202020204" pitchFamily="34" charset="0"/>
              </a:rPr>
              <a:t>H</a:t>
            </a:r>
            <a:r>
              <a:rPr lang="en-GB" sz="3200" b="1" baseline="-25000" dirty="0">
                <a:latin typeface="Arial" panose="020B0604020202020204" pitchFamily="34" charset="0"/>
                <a:cs typeface="Arial" panose="020B0604020202020204" pitchFamily="34" charset="0"/>
              </a:rPr>
              <a:t>2</a:t>
            </a:r>
            <a:r>
              <a:rPr lang="en-US" sz="3200" b="1" dirty="0">
                <a:latin typeface="Arial" panose="020B0604020202020204" pitchFamily="34" charset="0"/>
                <a:cs typeface="Arial" panose="020B0604020202020204" pitchFamily="34" charset="0"/>
              </a:rPr>
              <a:t>O are injected separately in the microchip. The two fluids are mixed at the entire of the microchip. The solutions are injected using</a:t>
            </a:r>
            <a:r>
              <a:rPr lang="el-GR" sz="3200" b="1" dirty="0">
                <a:latin typeface="Arial" panose="020B0604020202020204" pitchFamily="34" charset="0"/>
                <a:cs typeface="Arial" panose="020B0604020202020204" pitchFamily="34" charset="0"/>
              </a:rPr>
              <a:t> </a:t>
            </a:r>
            <a:r>
              <a:rPr lang="en-US" sz="3200" b="1" dirty="0">
                <a:latin typeface="Arial" panose="020B0604020202020204" pitchFamily="34" charset="0"/>
                <a:cs typeface="Arial" panose="020B0604020202020204" pitchFamily="34" charset="0"/>
              </a:rPr>
              <a:t>microfluidic devices (Flow EZ </a:t>
            </a:r>
            <a:r>
              <a:rPr lang="en-US" sz="3200" b="1" dirty="0" err="1">
                <a:latin typeface="Arial" panose="020B0604020202020204" pitchFamily="34" charset="0"/>
                <a:cs typeface="Arial" panose="020B0604020202020204" pitchFamily="34" charset="0"/>
              </a:rPr>
              <a:t>Fluigent</a:t>
            </a:r>
            <a:r>
              <a:rPr lang="en-US" sz="3200" b="1" dirty="0">
                <a:latin typeface="Arial" panose="020B0604020202020204" pitchFamily="34" charset="0"/>
                <a:cs typeface="Arial" panose="020B0604020202020204" pitchFamily="34" charset="0"/>
              </a:rPr>
              <a:t>).</a:t>
            </a:r>
          </a:p>
        </p:txBody>
      </p:sp>
      <p:sp>
        <p:nvSpPr>
          <p:cNvPr id="22" name="Ορθογώνιο 21">
            <a:extLst>
              <a:ext uri="{FF2B5EF4-FFF2-40B4-BE49-F238E27FC236}">
                <a16:creationId xmlns:a16="http://schemas.microsoft.com/office/drawing/2014/main" id="{63565AE4-65A1-4D57-A389-73195042B49E}"/>
              </a:ext>
            </a:extLst>
          </p:cNvPr>
          <p:cNvSpPr/>
          <p:nvPr/>
        </p:nvSpPr>
        <p:spPr>
          <a:xfrm>
            <a:off x="13665283" y="25893534"/>
            <a:ext cx="12600000" cy="2523062"/>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3200" b="1" dirty="0">
              <a:latin typeface="Arial" panose="020B0604020202020204" pitchFamily="34" charset="0"/>
              <a:cs typeface="Arial" panose="020B0604020202020204" pitchFamily="34" charset="0"/>
            </a:endParaRPr>
          </a:p>
          <a:p>
            <a:pPr algn="ctr"/>
            <a:endParaRPr lang="en-US" sz="3200" b="1" dirty="0">
              <a:latin typeface="Arial" panose="020B0604020202020204" pitchFamily="34" charset="0"/>
              <a:cs typeface="Arial" panose="020B0604020202020204" pitchFamily="34" charset="0"/>
            </a:endParaRPr>
          </a:p>
          <a:p>
            <a:pPr algn="ctr"/>
            <a:endParaRPr lang="en-US" sz="3200" b="1" dirty="0">
              <a:latin typeface="Arial" panose="020B0604020202020204" pitchFamily="34" charset="0"/>
              <a:cs typeface="Arial" panose="020B0604020202020204" pitchFamily="34" charset="0"/>
            </a:endParaRPr>
          </a:p>
          <a:p>
            <a:r>
              <a:rPr lang="en-US" sz="3200" b="1" dirty="0">
                <a:latin typeface="Arial" panose="020B0604020202020204" pitchFamily="34" charset="0"/>
                <a:cs typeface="Arial" panose="020B0604020202020204" pitchFamily="34" charset="0"/>
              </a:rPr>
              <a:t>Flow rate 1,5 </a:t>
            </a:r>
            <a:r>
              <a:rPr lang="el-GR" sz="3200" b="1" dirty="0">
                <a:latin typeface="Arial" panose="020B0604020202020204" pitchFamily="34" charset="0"/>
                <a:cs typeface="Arial" panose="020B0604020202020204" pitchFamily="34" charset="0"/>
              </a:rPr>
              <a:t>μ</a:t>
            </a:r>
            <a:r>
              <a:rPr lang="en-US" sz="3200" b="1" dirty="0">
                <a:latin typeface="Arial" panose="020B0604020202020204" pitchFamily="34" charset="0"/>
                <a:cs typeface="Arial" panose="020B0604020202020204" pitchFamily="34" charset="0"/>
              </a:rPr>
              <a:t>L / min for each solution.</a:t>
            </a:r>
          </a:p>
          <a:p>
            <a:r>
              <a:rPr lang="en-US" sz="3200" b="1" dirty="0">
                <a:latin typeface="Arial" panose="020B0604020202020204" pitchFamily="34" charset="0"/>
                <a:cs typeface="Arial" panose="020B0604020202020204" pitchFamily="34" charset="0"/>
              </a:rPr>
              <a:t>T = 25 </a:t>
            </a:r>
            <a:r>
              <a:rPr lang="en-US" sz="3200" b="1" baseline="30000" dirty="0">
                <a:latin typeface="Arial" panose="020B0604020202020204" pitchFamily="34" charset="0"/>
                <a:cs typeface="Arial" panose="020B0604020202020204" pitchFamily="34" charset="0"/>
              </a:rPr>
              <a:t>0</a:t>
            </a:r>
            <a:r>
              <a:rPr lang="en-US" sz="3200" b="1" dirty="0">
                <a:latin typeface="Arial" panose="020B0604020202020204" pitchFamily="34" charset="0"/>
                <a:cs typeface="Arial" panose="020B0604020202020204" pitchFamily="34" charset="0"/>
              </a:rPr>
              <a:t>C</a:t>
            </a:r>
            <a:endParaRPr lang="el-GR" sz="3200" b="1" dirty="0">
              <a:latin typeface="Arial" panose="020B0604020202020204" pitchFamily="34" charset="0"/>
              <a:cs typeface="Arial" panose="020B0604020202020204" pitchFamily="34" charset="0"/>
            </a:endParaRPr>
          </a:p>
          <a:p>
            <a:r>
              <a:rPr lang="en-US" sz="3200" b="1" dirty="0">
                <a:latin typeface="Arial" panose="020B0604020202020204" pitchFamily="34" charset="0"/>
                <a:cs typeface="Arial" panose="020B0604020202020204" pitchFamily="34" charset="0"/>
              </a:rPr>
              <a:t>Re=0,57</a:t>
            </a:r>
          </a:p>
          <a:p>
            <a:r>
              <a:rPr lang="en-US" sz="3200" b="1" dirty="0">
                <a:latin typeface="Arial" panose="020B0604020202020204" pitchFamily="34" charset="0"/>
                <a:cs typeface="Arial" panose="020B0604020202020204" pitchFamily="34" charset="0"/>
              </a:rPr>
              <a:t>Hydrophilic (Contact angle  </a:t>
            </a:r>
            <a:r>
              <a:rPr lang="el-GR" sz="3200" b="1" dirty="0">
                <a:latin typeface="Arial" panose="020B0604020202020204" pitchFamily="34" charset="0"/>
                <a:cs typeface="Arial" panose="020B0604020202020204" pitchFamily="34" charset="0"/>
              </a:rPr>
              <a:t>θ=0</a:t>
            </a:r>
            <a:r>
              <a:rPr lang="el-GR" sz="3200" b="1" baseline="30000" dirty="0">
                <a:latin typeface="Arial" panose="020B0604020202020204" pitchFamily="34" charset="0"/>
                <a:cs typeface="Arial" panose="020B0604020202020204" pitchFamily="34" charset="0"/>
              </a:rPr>
              <a:t>ο</a:t>
            </a:r>
            <a:r>
              <a:rPr lang="en-US" sz="3200" b="1" dirty="0">
                <a:latin typeface="Arial" panose="020B0604020202020204" pitchFamily="34" charset="0"/>
                <a:cs typeface="Arial" panose="020B0604020202020204" pitchFamily="34" charset="0"/>
              </a:rPr>
              <a:t>), Hydrophobic microchips</a:t>
            </a:r>
            <a:r>
              <a:rPr lang="el-GR" sz="3200" b="1" dirty="0">
                <a:latin typeface="Arial" panose="020B0604020202020204" pitchFamily="34" charset="0"/>
                <a:cs typeface="Arial" panose="020B0604020202020204" pitchFamily="34" charset="0"/>
              </a:rPr>
              <a:t> </a:t>
            </a:r>
            <a:r>
              <a:rPr lang="en-US" sz="3200" b="1" dirty="0">
                <a:latin typeface="Arial" panose="020B0604020202020204" pitchFamily="34" charset="0"/>
                <a:cs typeface="Arial" panose="020B0604020202020204" pitchFamily="34" charset="0"/>
              </a:rPr>
              <a:t>(Contact angle  </a:t>
            </a:r>
            <a:r>
              <a:rPr lang="el-GR" sz="3200" b="1" dirty="0">
                <a:latin typeface="Arial" panose="020B0604020202020204" pitchFamily="34" charset="0"/>
                <a:cs typeface="Arial" panose="020B0604020202020204" pitchFamily="34" charset="0"/>
              </a:rPr>
              <a:t>θ=180</a:t>
            </a:r>
            <a:r>
              <a:rPr lang="el-GR" sz="3200" b="1" baseline="30000" dirty="0">
                <a:latin typeface="Arial" panose="020B0604020202020204" pitchFamily="34" charset="0"/>
                <a:cs typeface="Arial" panose="020B0604020202020204" pitchFamily="34" charset="0"/>
              </a:rPr>
              <a:t>ο</a:t>
            </a:r>
            <a:r>
              <a:rPr lang="en-US" sz="3200" b="1" dirty="0">
                <a:latin typeface="Arial" panose="020B0604020202020204" pitchFamily="34" charset="0"/>
                <a:cs typeface="Arial" panose="020B0604020202020204" pitchFamily="34" charset="0"/>
              </a:rPr>
              <a:t>).</a:t>
            </a:r>
            <a:endParaRPr lang="el-GR" sz="3200" b="1" dirty="0">
              <a:latin typeface="Arial" panose="020B0604020202020204" pitchFamily="34" charset="0"/>
              <a:cs typeface="Arial" panose="020B0604020202020204" pitchFamily="34" charset="0"/>
            </a:endParaRPr>
          </a:p>
          <a:p>
            <a:pPr algn="ctr"/>
            <a:endParaRPr lang="en-US" sz="3200" b="1" dirty="0">
              <a:latin typeface="Arial" panose="020B0604020202020204" pitchFamily="34" charset="0"/>
              <a:cs typeface="Arial" panose="020B0604020202020204" pitchFamily="34" charset="0"/>
            </a:endParaRPr>
          </a:p>
          <a:p>
            <a:pPr algn="ctr"/>
            <a:endParaRPr lang="el-GR" sz="6885" b="1" dirty="0">
              <a:latin typeface="Arial" panose="020B0604020202020204" pitchFamily="34" charset="0"/>
              <a:cs typeface="Arial" panose="020B0604020202020204" pitchFamily="34" charset="0"/>
            </a:endParaRPr>
          </a:p>
        </p:txBody>
      </p:sp>
      <p:sp>
        <p:nvSpPr>
          <p:cNvPr id="48" name="Διάγραμμα ροής: Εναλλακτική διεργασία 47">
            <a:extLst>
              <a:ext uri="{FF2B5EF4-FFF2-40B4-BE49-F238E27FC236}">
                <a16:creationId xmlns:a16="http://schemas.microsoft.com/office/drawing/2014/main" id="{57187A87-6696-47EE-9FC0-19CE487630CB}"/>
              </a:ext>
            </a:extLst>
          </p:cNvPr>
          <p:cNvSpPr/>
          <p:nvPr/>
        </p:nvSpPr>
        <p:spPr>
          <a:xfrm>
            <a:off x="18981926" y="20472171"/>
            <a:ext cx="3111571" cy="1757392"/>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a:solidFill>
                  <a:schemeClr val="tx1"/>
                </a:solidFill>
                <a:latin typeface="Arial" panose="020B0604020202020204" pitchFamily="34" charset="0"/>
                <a:cs typeface="Arial" panose="020B0604020202020204" pitchFamily="34" charset="0"/>
              </a:rPr>
              <a:t>Dimensions</a:t>
            </a:r>
          </a:p>
          <a:p>
            <a:pPr algn="just"/>
            <a:r>
              <a:rPr lang="en-US" sz="2400" dirty="0">
                <a:solidFill>
                  <a:schemeClr val="tx1"/>
                </a:solidFill>
                <a:latin typeface="Arial" panose="020B0604020202020204" pitchFamily="34" charset="0"/>
                <a:cs typeface="Arial" panose="020B0604020202020204" pitchFamily="34" charset="0"/>
              </a:rPr>
              <a:t>Length:</a:t>
            </a:r>
            <a:r>
              <a:rPr lang="el-GR" sz="2400" dirty="0">
                <a:solidFill>
                  <a:schemeClr val="tx1"/>
                </a:solidFill>
                <a:latin typeface="Arial" panose="020B0604020202020204" pitchFamily="34" charset="0"/>
                <a:cs typeface="Arial" panose="020B0604020202020204" pitchFamily="34" charset="0"/>
              </a:rPr>
              <a:t>25.5 </a:t>
            </a:r>
            <a:r>
              <a:rPr lang="en-US" sz="2400" dirty="0">
                <a:solidFill>
                  <a:schemeClr val="tx1"/>
                </a:solidFill>
                <a:latin typeface="Arial" panose="020B0604020202020204" pitchFamily="34" charset="0"/>
                <a:cs typeface="Arial" panose="020B0604020202020204" pitchFamily="34" charset="0"/>
              </a:rPr>
              <a:t>mm</a:t>
            </a:r>
          </a:p>
          <a:p>
            <a:r>
              <a:rPr lang="en-US" sz="2400" dirty="0">
                <a:solidFill>
                  <a:schemeClr val="tx1"/>
                </a:solidFill>
                <a:latin typeface="Arial" panose="020B0604020202020204" pitchFamily="34" charset="0"/>
                <a:cs typeface="Arial" panose="020B0604020202020204" pitchFamily="34" charset="0"/>
              </a:rPr>
              <a:t>Width 15.0 mm</a:t>
            </a:r>
          </a:p>
          <a:p>
            <a:r>
              <a:rPr lang="en-US" sz="2400" dirty="0">
                <a:solidFill>
                  <a:schemeClr val="tx1"/>
                </a:solidFill>
                <a:latin typeface="Arial" panose="020B0604020202020204" pitchFamily="34" charset="0"/>
                <a:cs typeface="Arial" panose="020B0604020202020204" pitchFamily="34" charset="0"/>
              </a:rPr>
              <a:t>Depth 4 mm</a:t>
            </a:r>
            <a:endParaRPr lang="el-GR" sz="2400" dirty="0">
              <a:solidFill>
                <a:schemeClr val="tx1"/>
              </a:solidFill>
              <a:latin typeface="Arial" panose="020B0604020202020204" pitchFamily="34" charset="0"/>
              <a:cs typeface="Arial" panose="020B0604020202020204" pitchFamily="34" charset="0"/>
            </a:endParaRPr>
          </a:p>
        </p:txBody>
      </p:sp>
      <p:pic>
        <p:nvPicPr>
          <p:cNvPr id="5" name="Picture 4" descr="A close up of a logo&#10;&#10;Description automatically generated">
            <a:extLst>
              <a:ext uri="{FF2B5EF4-FFF2-40B4-BE49-F238E27FC236}">
                <a16:creationId xmlns:a16="http://schemas.microsoft.com/office/drawing/2014/main" id="{0EDAFC53-7336-4477-807F-6D658AF558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092570" y="485448"/>
            <a:ext cx="5609941" cy="2719550"/>
          </a:xfrm>
          <a:prstGeom prst="rect">
            <a:avLst/>
          </a:prstGeom>
        </p:spPr>
      </p:pic>
      <p:pic>
        <p:nvPicPr>
          <p:cNvPr id="20" name="Picture 19">
            <a:extLst>
              <a:ext uri="{FF2B5EF4-FFF2-40B4-BE49-F238E27FC236}">
                <a16:creationId xmlns:a16="http://schemas.microsoft.com/office/drawing/2014/main" id="{B682DF99-292F-4C7D-95C5-199B52839267}"/>
              </a:ext>
            </a:extLst>
          </p:cNvPr>
          <p:cNvPicPr>
            <a:picLocks noChangeAspect="1"/>
          </p:cNvPicPr>
          <p:nvPr/>
        </p:nvPicPr>
        <p:blipFill>
          <a:blip r:embed="rId3"/>
          <a:stretch>
            <a:fillRect/>
          </a:stretch>
        </p:blipFill>
        <p:spPr>
          <a:xfrm>
            <a:off x="13690530" y="20472171"/>
            <a:ext cx="4987140" cy="3753099"/>
          </a:xfrm>
          <a:prstGeom prst="rect">
            <a:avLst/>
          </a:prstGeom>
        </p:spPr>
      </p:pic>
      <p:pic>
        <p:nvPicPr>
          <p:cNvPr id="23" name="Picture 22">
            <a:extLst>
              <a:ext uri="{FF2B5EF4-FFF2-40B4-BE49-F238E27FC236}">
                <a16:creationId xmlns:a16="http://schemas.microsoft.com/office/drawing/2014/main" id="{FA519902-A98F-41BD-9135-63F545151EF2}"/>
              </a:ext>
            </a:extLst>
          </p:cNvPr>
          <p:cNvPicPr>
            <a:picLocks noChangeAspect="1"/>
          </p:cNvPicPr>
          <p:nvPr/>
        </p:nvPicPr>
        <p:blipFill>
          <a:blip r:embed="rId4"/>
          <a:stretch>
            <a:fillRect/>
          </a:stretch>
        </p:blipFill>
        <p:spPr>
          <a:xfrm>
            <a:off x="19061663" y="22451762"/>
            <a:ext cx="3375636" cy="1757392"/>
          </a:xfrm>
          <a:prstGeom prst="rect">
            <a:avLst/>
          </a:prstGeom>
        </p:spPr>
      </p:pic>
      <p:pic>
        <p:nvPicPr>
          <p:cNvPr id="24" name="Picture 23">
            <a:extLst>
              <a:ext uri="{FF2B5EF4-FFF2-40B4-BE49-F238E27FC236}">
                <a16:creationId xmlns:a16="http://schemas.microsoft.com/office/drawing/2014/main" id="{80AC8604-40AF-4E4C-95E9-628C6A96D836}"/>
              </a:ext>
            </a:extLst>
          </p:cNvPr>
          <p:cNvPicPr>
            <a:picLocks noChangeAspect="1"/>
          </p:cNvPicPr>
          <p:nvPr/>
        </p:nvPicPr>
        <p:blipFill>
          <a:blip r:embed="rId5"/>
          <a:stretch>
            <a:fillRect/>
          </a:stretch>
        </p:blipFill>
        <p:spPr>
          <a:xfrm>
            <a:off x="22562916" y="20399177"/>
            <a:ext cx="3641338" cy="2797851"/>
          </a:xfrm>
          <a:prstGeom prst="rect">
            <a:avLst/>
          </a:prstGeom>
        </p:spPr>
      </p:pic>
      <p:sp>
        <p:nvSpPr>
          <p:cNvPr id="25" name="TextBox 24">
            <a:extLst>
              <a:ext uri="{FF2B5EF4-FFF2-40B4-BE49-F238E27FC236}">
                <a16:creationId xmlns:a16="http://schemas.microsoft.com/office/drawing/2014/main" id="{E84A8099-2C05-48A6-9D0D-62983FD2FC34}"/>
              </a:ext>
            </a:extLst>
          </p:cNvPr>
          <p:cNvSpPr txBox="1"/>
          <p:nvPr/>
        </p:nvSpPr>
        <p:spPr>
          <a:xfrm rot="10800000" flipV="1">
            <a:off x="22562918" y="23336697"/>
            <a:ext cx="3634015" cy="923330"/>
          </a:xfrm>
          <a:prstGeom prst="rect">
            <a:avLst/>
          </a:prstGeom>
          <a:noFill/>
        </p:spPr>
        <p:txBody>
          <a:bodyPr wrap="square" rtlCol="0">
            <a:spAutoFit/>
          </a:bodyPr>
          <a:lstStyle/>
          <a:p>
            <a:r>
              <a:rPr lang="en-US" dirty="0"/>
              <a:t>Pictures taken by </a:t>
            </a:r>
            <a:r>
              <a:rPr lang="en-US" dirty="0">
                <a:hlinkClick r:id="rId6"/>
              </a:rPr>
              <a:t>https://www.dolomite-microfluidics.com/</a:t>
            </a:r>
            <a:r>
              <a:rPr lang="en-US" dirty="0"/>
              <a:t>.  </a:t>
            </a:r>
            <a:endParaRPr lang="en-150" dirty="0"/>
          </a:p>
        </p:txBody>
      </p:sp>
      <p:pic>
        <p:nvPicPr>
          <p:cNvPr id="29" name="Picture 28">
            <a:extLst>
              <a:ext uri="{FF2B5EF4-FFF2-40B4-BE49-F238E27FC236}">
                <a16:creationId xmlns:a16="http://schemas.microsoft.com/office/drawing/2014/main" id="{54B91D66-DF68-4A03-863F-C6D4B6E8D79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92876" y="451244"/>
            <a:ext cx="4463817" cy="3538391"/>
          </a:xfrm>
          <a:prstGeom prst="rect">
            <a:avLst/>
          </a:prstGeom>
        </p:spPr>
      </p:pic>
      <p:pic>
        <p:nvPicPr>
          <p:cNvPr id="1025" name="Picture 1">
            <a:extLst>
              <a:ext uri="{FF2B5EF4-FFF2-40B4-BE49-F238E27FC236}">
                <a16:creationId xmlns:a16="http://schemas.microsoft.com/office/drawing/2014/main" id="{C36B6AC7-5C67-4558-8FD9-CBF7BCFDEEB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797717" y="29477561"/>
            <a:ext cx="12349910" cy="2044524"/>
          </a:xfrm>
          <a:prstGeom prst="rect">
            <a:avLst/>
          </a:prstGeom>
          <a:noFill/>
          <a:extLst>
            <a:ext uri="{909E8E84-426E-40DD-AFC4-6F175D3DCCD1}">
              <a14:hiddenFill xmlns:a14="http://schemas.microsoft.com/office/drawing/2010/main">
                <a:solidFill>
                  <a:srgbClr val="FFFFFF"/>
                </a:solidFill>
              </a14:hiddenFill>
            </a:ext>
          </a:extLst>
        </p:spPr>
      </p:pic>
      <p:sp>
        <p:nvSpPr>
          <p:cNvPr id="13" name="Ορθογώνιο 12">
            <a:extLst>
              <a:ext uri="{FF2B5EF4-FFF2-40B4-BE49-F238E27FC236}">
                <a16:creationId xmlns:a16="http://schemas.microsoft.com/office/drawing/2014/main" id="{D02E93F4-A031-4333-B038-13B8E823296C}"/>
              </a:ext>
            </a:extLst>
          </p:cNvPr>
          <p:cNvSpPr/>
          <p:nvPr/>
        </p:nvSpPr>
        <p:spPr>
          <a:xfrm rot="10800000" flipV="1">
            <a:off x="13639829" y="18957900"/>
            <a:ext cx="12577349" cy="116675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tx1"/>
                </a:solidFill>
                <a:latin typeface="Arial" panose="020B0604020202020204" pitchFamily="34" charset="0"/>
                <a:cs typeface="Arial" panose="020B0604020202020204" pitchFamily="34" charset="0"/>
              </a:rPr>
              <a:t>Microchannel Geometry</a:t>
            </a:r>
            <a:endParaRPr lang="el-GR" sz="4400" b="1" dirty="0">
              <a:solidFill>
                <a:schemeClr val="tx1"/>
              </a:solidFill>
              <a:latin typeface="Arial" panose="020B0604020202020204" pitchFamily="34" charset="0"/>
              <a:cs typeface="Arial" panose="020B0604020202020204" pitchFamily="34" charset="0"/>
            </a:endParaRPr>
          </a:p>
        </p:txBody>
      </p:sp>
      <p:sp>
        <p:nvSpPr>
          <p:cNvPr id="17" name="Ορθογώνιο 16">
            <a:extLst>
              <a:ext uri="{FF2B5EF4-FFF2-40B4-BE49-F238E27FC236}">
                <a16:creationId xmlns:a16="http://schemas.microsoft.com/office/drawing/2014/main" id="{1FBA7320-50E1-4301-B0D3-3A1D7606BCB3}"/>
              </a:ext>
            </a:extLst>
          </p:cNvPr>
          <p:cNvSpPr/>
          <p:nvPr/>
        </p:nvSpPr>
        <p:spPr>
          <a:xfrm>
            <a:off x="13652380" y="24725790"/>
            <a:ext cx="12600000" cy="972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tx1"/>
                </a:solidFill>
                <a:latin typeface="Arial" panose="020B0604020202020204" pitchFamily="34" charset="0"/>
                <a:cs typeface="Arial" panose="020B0604020202020204" pitchFamily="34" charset="0"/>
              </a:rPr>
              <a:t>Experimental Conditions</a:t>
            </a:r>
            <a:endParaRPr lang="en-US" b="1" dirty="0">
              <a:solidFill>
                <a:schemeClr val="tx1"/>
              </a:solidFill>
              <a:latin typeface="Arial" panose="020B0604020202020204" pitchFamily="34" charset="0"/>
              <a:cs typeface="Arial" panose="020B0604020202020204" pitchFamily="34" charset="0"/>
            </a:endParaRPr>
          </a:p>
        </p:txBody>
      </p:sp>
      <p:sp>
        <p:nvSpPr>
          <p:cNvPr id="21" name="Ορθογώνιο 20">
            <a:extLst>
              <a:ext uri="{FF2B5EF4-FFF2-40B4-BE49-F238E27FC236}">
                <a16:creationId xmlns:a16="http://schemas.microsoft.com/office/drawing/2014/main" id="{E9AA05AC-5F87-495D-9D12-5C04DBDAB2FD}"/>
              </a:ext>
            </a:extLst>
          </p:cNvPr>
          <p:cNvSpPr/>
          <p:nvPr/>
        </p:nvSpPr>
        <p:spPr>
          <a:xfrm>
            <a:off x="13712293" y="30122146"/>
            <a:ext cx="12600000" cy="1692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42989" indent="-1142989">
              <a:buFont typeface="Arial" panose="020B0604020202020204" pitchFamily="34" charset="0"/>
              <a:buChar char="•"/>
            </a:pPr>
            <a:r>
              <a:rPr lang="en-US" sz="3200" b="1" dirty="0">
                <a:solidFill>
                  <a:schemeClr val="tx1"/>
                </a:solidFill>
                <a:latin typeface="Arial" panose="020B0604020202020204" pitchFamily="34" charset="0"/>
                <a:cs typeface="Arial" panose="020B0604020202020204" pitchFamily="34" charset="0"/>
              </a:rPr>
              <a:t>Snapshots of crystal growth and crystal’s size measurement using image analysis </a:t>
            </a:r>
          </a:p>
          <a:p>
            <a:pPr marL="1142989" indent="-1142989">
              <a:buFont typeface="Arial" panose="020B0604020202020204" pitchFamily="34" charset="0"/>
              <a:buChar char="•"/>
            </a:pPr>
            <a:r>
              <a:rPr lang="en-US" sz="3200" b="1" dirty="0">
                <a:solidFill>
                  <a:schemeClr val="tx1"/>
                </a:solidFill>
                <a:latin typeface="Arial" panose="020B0604020202020204" pitchFamily="34" charset="0"/>
                <a:cs typeface="Arial" panose="020B0604020202020204" pitchFamily="34" charset="0"/>
              </a:rPr>
              <a:t>[Ca</a:t>
            </a:r>
            <a:r>
              <a:rPr lang="en-US" sz="3200" b="1" baseline="30000" dirty="0">
                <a:solidFill>
                  <a:schemeClr val="tx1"/>
                </a:solidFill>
                <a:latin typeface="Arial" panose="020B0604020202020204" pitchFamily="34" charset="0"/>
                <a:cs typeface="Arial" panose="020B0604020202020204" pitchFamily="34" charset="0"/>
              </a:rPr>
              <a:t>2+</a:t>
            </a:r>
            <a:r>
              <a:rPr lang="en-US" sz="3200" b="1" dirty="0">
                <a:solidFill>
                  <a:schemeClr val="tx1"/>
                </a:solidFill>
                <a:latin typeface="Arial" panose="020B0604020202020204" pitchFamily="34" charset="0"/>
                <a:cs typeface="Arial" panose="020B0604020202020204" pitchFamily="34" charset="0"/>
              </a:rPr>
              <a:t>]</a:t>
            </a:r>
            <a:r>
              <a:rPr lang="el-GR" sz="3200" b="1" dirty="0">
                <a:solidFill>
                  <a:schemeClr val="tx1"/>
                </a:solidFill>
                <a:latin typeface="Arial" panose="020B0604020202020204" pitchFamily="34" charset="0"/>
                <a:cs typeface="Arial" panose="020B0604020202020204" pitchFamily="34" charset="0"/>
              </a:rPr>
              <a:t> </a:t>
            </a:r>
            <a:r>
              <a:rPr lang="en-US" sz="3200" b="1" dirty="0">
                <a:solidFill>
                  <a:schemeClr val="tx1"/>
                </a:solidFill>
                <a:latin typeface="Arial" panose="020B0604020202020204" pitchFamily="34" charset="0"/>
                <a:cs typeface="Arial" panose="020B0604020202020204" pitchFamily="34" charset="0"/>
              </a:rPr>
              <a:t>estimation using AAS</a:t>
            </a:r>
          </a:p>
        </p:txBody>
      </p:sp>
      <p:sp>
        <p:nvSpPr>
          <p:cNvPr id="26" name="Ορθογώνιο 25">
            <a:extLst>
              <a:ext uri="{FF2B5EF4-FFF2-40B4-BE49-F238E27FC236}">
                <a16:creationId xmlns:a16="http://schemas.microsoft.com/office/drawing/2014/main" id="{B45776B6-7C64-490B-828F-3958942D4C18}"/>
              </a:ext>
            </a:extLst>
          </p:cNvPr>
          <p:cNvSpPr/>
          <p:nvPr/>
        </p:nvSpPr>
        <p:spPr>
          <a:xfrm>
            <a:off x="13712292" y="28816187"/>
            <a:ext cx="12578238" cy="116675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tx1"/>
                </a:solidFill>
                <a:latin typeface="Arial" panose="020B0604020202020204" pitchFamily="34" charset="0"/>
                <a:cs typeface="Arial" panose="020B0604020202020204" pitchFamily="34" charset="0"/>
              </a:rPr>
              <a:t>Measurements</a:t>
            </a:r>
            <a:endParaRPr lang="en-US" b="1" dirty="0">
              <a:solidFill>
                <a:schemeClr val="tx1"/>
              </a:solidFill>
              <a:latin typeface="Arial" panose="020B0604020202020204" pitchFamily="34" charset="0"/>
              <a:cs typeface="Arial" panose="020B0604020202020204" pitchFamily="34" charset="0"/>
            </a:endParaRPr>
          </a:p>
        </p:txBody>
      </p:sp>
      <p:sp>
        <p:nvSpPr>
          <p:cNvPr id="31" name="Ορθογώνιο 30">
            <a:extLst>
              <a:ext uri="{FF2B5EF4-FFF2-40B4-BE49-F238E27FC236}">
                <a16:creationId xmlns:a16="http://schemas.microsoft.com/office/drawing/2014/main" id="{B6E22F62-069B-4634-80FE-E84D3DE20EA7}"/>
              </a:ext>
            </a:extLst>
          </p:cNvPr>
          <p:cNvSpPr/>
          <p:nvPr/>
        </p:nvSpPr>
        <p:spPr>
          <a:xfrm>
            <a:off x="26630128" y="18996798"/>
            <a:ext cx="12517500" cy="112786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tx1"/>
                </a:solidFill>
                <a:latin typeface="Arial" panose="020B0604020202020204" pitchFamily="34" charset="0"/>
                <a:cs typeface="Arial" panose="020B0604020202020204" pitchFamily="34" charset="0"/>
              </a:rPr>
              <a:t>Future Steps</a:t>
            </a:r>
          </a:p>
        </p:txBody>
      </p:sp>
      <p:sp>
        <p:nvSpPr>
          <p:cNvPr id="32" name="Ορθογώνιο 31">
            <a:extLst>
              <a:ext uri="{FF2B5EF4-FFF2-40B4-BE49-F238E27FC236}">
                <a16:creationId xmlns:a16="http://schemas.microsoft.com/office/drawing/2014/main" id="{9D317A46-FFF7-4259-B04A-CAF22E0444BA}"/>
              </a:ext>
            </a:extLst>
          </p:cNvPr>
          <p:cNvSpPr/>
          <p:nvPr/>
        </p:nvSpPr>
        <p:spPr>
          <a:xfrm>
            <a:off x="26662079" y="20472173"/>
            <a:ext cx="12498934" cy="408219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195" indent="-457195" algn="just">
              <a:buFont typeface="Arial" panose="020B0604020202020204" pitchFamily="34" charset="0"/>
              <a:buChar char="•"/>
            </a:pPr>
            <a:r>
              <a:rPr lang="en-US" sz="3200" b="1" dirty="0">
                <a:solidFill>
                  <a:schemeClr val="tx1"/>
                </a:solidFill>
                <a:latin typeface="Arial" panose="020B0604020202020204" pitchFamily="34" charset="0"/>
                <a:cs typeface="Arial" panose="020B0604020202020204" pitchFamily="34" charset="0"/>
              </a:rPr>
              <a:t>Detailed investigation of crystal growth during salt precipitation in the presence and in the absence of organic compounds both water-miscible and water immiscible (n-dodecane).</a:t>
            </a:r>
          </a:p>
          <a:p>
            <a:pPr marL="457195" indent="-457195" algn="just">
              <a:buFont typeface="Arial" panose="020B0604020202020204" pitchFamily="34" charset="0"/>
              <a:buChar char="•"/>
            </a:pPr>
            <a:r>
              <a:rPr lang="en-US" sz="3200" b="1" dirty="0">
                <a:solidFill>
                  <a:schemeClr val="tx1"/>
                </a:solidFill>
                <a:latin typeface="Arial" panose="020B0604020202020204" pitchFamily="34" charset="0"/>
                <a:cs typeface="Arial" panose="020B0604020202020204" pitchFamily="34" charset="0"/>
              </a:rPr>
              <a:t>Characterization of the crystals formed in the experimental system shall be done with Raman spectroscopy.</a:t>
            </a:r>
          </a:p>
        </p:txBody>
      </p:sp>
      <p:sp>
        <p:nvSpPr>
          <p:cNvPr id="33" name="Ορθογώνιο 32">
            <a:extLst>
              <a:ext uri="{FF2B5EF4-FFF2-40B4-BE49-F238E27FC236}">
                <a16:creationId xmlns:a16="http://schemas.microsoft.com/office/drawing/2014/main" id="{BA985911-F8F6-4F80-8AC0-94C7476048E9}"/>
              </a:ext>
            </a:extLst>
          </p:cNvPr>
          <p:cNvSpPr/>
          <p:nvPr/>
        </p:nvSpPr>
        <p:spPr>
          <a:xfrm>
            <a:off x="26662079" y="25264670"/>
            <a:ext cx="12498934" cy="972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tx1"/>
                </a:solidFill>
                <a:latin typeface="Arial" panose="020B0604020202020204" pitchFamily="34" charset="0"/>
                <a:cs typeface="Arial" panose="020B0604020202020204" pitchFamily="34" charset="0"/>
              </a:rPr>
              <a:t>Acknowledgements</a:t>
            </a:r>
          </a:p>
        </p:txBody>
      </p:sp>
      <p:sp>
        <p:nvSpPr>
          <p:cNvPr id="34" name="Ορθογώνιο 33">
            <a:extLst>
              <a:ext uri="{FF2B5EF4-FFF2-40B4-BE49-F238E27FC236}">
                <a16:creationId xmlns:a16="http://schemas.microsoft.com/office/drawing/2014/main" id="{3516CE63-22C5-4CDF-B525-B22163B0A0C3}"/>
              </a:ext>
            </a:extLst>
          </p:cNvPr>
          <p:cNvSpPr/>
          <p:nvPr/>
        </p:nvSpPr>
        <p:spPr>
          <a:xfrm>
            <a:off x="26670767" y="26453023"/>
            <a:ext cx="12476860" cy="267112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solidFill>
                <a:schemeClr val="tx1"/>
              </a:solidFill>
              <a:latin typeface="Arial" panose="020B0604020202020204" pitchFamily="34" charset="0"/>
              <a:cs typeface="Arial" panose="020B0604020202020204" pitchFamily="34" charset="0"/>
            </a:endParaRPr>
          </a:p>
          <a:p>
            <a:pPr algn="just"/>
            <a:r>
              <a:rPr lang="en-US" sz="3200" b="1" dirty="0">
                <a:solidFill>
                  <a:schemeClr val="tx1"/>
                </a:solidFill>
                <a:latin typeface="Arial" panose="020B0604020202020204" pitchFamily="34" charset="0"/>
                <a:cs typeface="Arial" panose="020B0604020202020204" pitchFamily="34" charset="0"/>
              </a:rPr>
              <a:t>We acknowledge support of this work by the Project “Wet</a:t>
            </a:r>
            <a:r>
              <a:rPr lang="el-GR" sz="3200" b="1" dirty="0">
                <a:solidFill>
                  <a:schemeClr val="tx1"/>
                </a:solidFill>
                <a:latin typeface="Arial" panose="020B0604020202020204" pitchFamily="34" charset="0"/>
                <a:cs typeface="Arial" panose="020B0604020202020204" pitchFamily="34" charset="0"/>
              </a:rPr>
              <a:t>μ</a:t>
            </a:r>
            <a:r>
              <a:rPr lang="en-US" sz="3200" b="1" dirty="0">
                <a:solidFill>
                  <a:schemeClr val="tx1"/>
                </a:solidFill>
                <a:latin typeface="Arial" panose="020B0604020202020204" pitchFamily="34" charset="0"/>
                <a:cs typeface="Arial" panose="020B0604020202020204" pitchFamily="34" charset="0"/>
              </a:rPr>
              <a:t>Fluid” (Code 172) which is implemented under the Action “1st Call for H.F.R.I. Research Projects for the support of Post-doctoral Researchers” funded by Hellenic Foundation for Research and Innovation.</a:t>
            </a:r>
          </a:p>
          <a:p>
            <a:pPr algn="ctr"/>
            <a:endParaRPr lang="en-US" sz="3200" dirty="0">
              <a:solidFill>
                <a:schemeClr val="tx1"/>
              </a:solidFill>
              <a:latin typeface="Arial" panose="020B0604020202020204" pitchFamily="34" charset="0"/>
              <a:cs typeface="Arial" panose="020B0604020202020204" pitchFamily="34" charset="0"/>
            </a:endParaRPr>
          </a:p>
        </p:txBody>
      </p:sp>
      <p:sp>
        <p:nvSpPr>
          <p:cNvPr id="35" name="Ορθογώνιο 34">
            <a:extLst>
              <a:ext uri="{FF2B5EF4-FFF2-40B4-BE49-F238E27FC236}">
                <a16:creationId xmlns:a16="http://schemas.microsoft.com/office/drawing/2014/main" id="{4698382B-6393-47C3-A529-5DA6525DBC0D}"/>
              </a:ext>
            </a:extLst>
          </p:cNvPr>
          <p:cNvSpPr/>
          <p:nvPr/>
        </p:nvSpPr>
        <p:spPr>
          <a:xfrm>
            <a:off x="374868" y="29419348"/>
            <a:ext cx="12852000" cy="88644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tx1"/>
                </a:solidFill>
                <a:latin typeface="Arial" panose="020B0604020202020204" pitchFamily="34" charset="0"/>
                <a:cs typeface="Arial" panose="020B0604020202020204" pitchFamily="34" charset="0"/>
              </a:rPr>
              <a:t>References</a:t>
            </a:r>
          </a:p>
        </p:txBody>
      </p:sp>
      <p:sp>
        <p:nvSpPr>
          <p:cNvPr id="36" name="Ορθογώνιο 35">
            <a:extLst>
              <a:ext uri="{FF2B5EF4-FFF2-40B4-BE49-F238E27FC236}">
                <a16:creationId xmlns:a16="http://schemas.microsoft.com/office/drawing/2014/main" id="{F75DC641-7CB1-46AD-8254-E8283D360751}"/>
              </a:ext>
            </a:extLst>
          </p:cNvPr>
          <p:cNvSpPr/>
          <p:nvPr/>
        </p:nvSpPr>
        <p:spPr>
          <a:xfrm>
            <a:off x="375804" y="30461923"/>
            <a:ext cx="12851069" cy="310792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55759" indent="-655759" algn="just">
              <a:buAutoNum type="arabicPeriod"/>
            </a:pPr>
            <a:r>
              <a:rPr lang="en-US" sz="2000" b="1" dirty="0">
                <a:solidFill>
                  <a:schemeClr val="tx1"/>
                </a:solidFill>
                <a:latin typeface="Arial" panose="020B0604020202020204" pitchFamily="34" charset="0"/>
                <a:cs typeface="Arial" panose="020B0604020202020204" pitchFamily="34" charset="0"/>
              </a:rPr>
              <a:t>Avraam D G, Payatakes AC (1995). Journal of Fluid Mechanics 293, 2 (25): 207. </a:t>
            </a:r>
          </a:p>
          <a:p>
            <a:pPr marL="655759" indent="-655759" algn="just">
              <a:buAutoNum type="arabicPeriod"/>
            </a:pPr>
            <a:r>
              <a:rPr lang="en-US" sz="2000" b="1" dirty="0" err="1">
                <a:solidFill>
                  <a:schemeClr val="tx1"/>
                </a:solidFill>
                <a:latin typeface="Arial" panose="020B0604020202020204" pitchFamily="34" charset="0"/>
                <a:cs typeface="Arial" panose="020B0604020202020204" pitchFamily="34" charset="0"/>
              </a:rPr>
              <a:t>Moghadasi</a:t>
            </a:r>
            <a:r>
              <a:rPr lang="en-US" sz="2000" b="1" dirty="0">
                <a:solidFill>
                  <a:schemeClr val="tx1"/>
                </a:solidFill>
                <a:latin typeface="Arial" panose="020B0604020202020204" pitchFamily="34" charset="0"/>
                <a:cs typeface="Arial" panose="020B0604020202020204" pitchFamily="34" charset="0"/>
              </a:rPr>
              <a:t> J, Muller-Steinhagen H, Jamialahmadi M., Sharif J (2004). Petroleum Sci. Eng. 43 (3-4): 201.</a:t>
            </a:r>
          </a:p>
          <a:p>
            <a:pPr marL="655759" indent="-655759" algn="just">
              <a:buAutoNum type="arabicPeriod"/>
            </a:pPr>
            <a:r>
              <a:rPr lang="en-US" sz="2000" b="1" dirty="0" err="1">
                <a:solidFill>
                  <a:schemeClr val="tx1"/>
                </a:solidFill>
                <a:latin typeface="Arial" panose="020B0604020202020204" pitchFamily="34" charset="0"/>
                <a:cs typeface="Arial" panose="020B0604020202020204" pitchFamily="34" charset="0"/>
              </a:rPr>
              <a:t>Koﬁna</a:t>
            </a:r>
            <a:r>
              <a:rPr lang="en-US" sz="2000" b="1" dirty="0">
                <a:solidFill>
                  <a:schemeClr val="tx1"/>
                </a:solidFill>
                <a:latin typeface="Arial" panose="020B0604020202020204" pitchFamily="34" charset="0"/>
                <a:cs typeface="Arial" panose="020B0604020202020204" pitchFamily="34" charset="0"/>
              </a:rPr>
              <a:t> A N, Lioliou M G, Paraskeva CA, Klepetsanis P G, Østvold T, Koutsoukos PG (2009). Crystal Growth and Design, 9 (11): 4642. </a:t>
            </a:r>
          </a:p>
          <a:p>
            <a:pPr marL="655759" indent="-655759" algn="just">
              <a:buAutoNum type="arabicPeriod"/>
            </a:pPr>
            <a:r>
              <a:rPr lang="en-US" sz="2000" b="1" dirty="0">
                <a:solidFill>
                  <a:schemeClr val="tx1"/>
                </a:solidFill>
                <a:latin typeface="Arial" panose="020B0604020202020204" pitchFamily="34" charset="0"/>
                <a:cs typeface="Arial" panose="020B0604020202020204" pitchFamily="34" charset="0"/>
              </a:rPr>
              <a:t>Jaho S, Sygouni V, Rokidi SG, Parthenios J, Koutsoukos PG, Paraskeva CA (2016). Cryst. Growth Des., 2016, 16 (12): 6874–6884.</a:t>
            </a:r>
          </a:p>
          <a:p>
            <a:pPr marL="655759" indent="-655759" algn="just">
              <a:buAutoNum type="arabicPeriod"/>
            </a:pPr>
            <a:r>
              <a:rPr lang="en-US" sz="2000" b="1" dirty="0">
                <a:solidFill>
                  <a:schemeClr val="tx1"/>
                </a:solidFill>
                <a:latin typeface="Arial" panose="020B0604020202020204" pitchFamily="34" charset="0"/>
                <a:cs typeface="Arial" panose="020B0604020202020204" pitchFamily="34" charset="0"/>
              </a:rPr>
              <a:t>Pavlakou E I, Sygouni V, Lioliou M G, Koutsoukos PG, Paraskeva CA (2016) Cryst. Res. Technol.51 (2), 167–177.</a:t>
            </a:r>
          </a:p>
          <a:p>
            <a:pPr marL="655759" indent="-655759" algn="just">
              <a:buAutoNum type="arabicPeriod"/>
            </a:pPr>
            <a:r>
              <a:rPr lang="en-US" sz="2000" b="1" dirty="0">
                <a:solidFill>
                  <a:schemeClr val="tx1"/>
                </a:solidFill>
                <a:latin typeface="Arial" panose="020B0604020202020204" pitchFamily="34" charset="0"/>
                <a:cs typeface="Arial" panose="020B0604020202020204" pitchFamily="34" charset="0"/>
              </a:rPr>
              <a:t>Whitesides M George(2006) Nature, 2006, 368-372.</a:t>
            </a:r>
            <a:endParaRPr lang="el-GR" sz="2000" b="1" dirty="0">
              <a:solidFill>
                <a:schemeClr val="tx1"/>
              </a:solidFill>
              <a:latin typeface="Arial" panose="020B0604020202020204" pitchFamily="34" charset="0"/>
              <a:cs typeface="Arial" panose="020B0604020202020204" pitchFamily="34" charset="0"/>
            </a:endParaRPr>
          </a:p>
        </p:txBody>
      </p:sp>
      <p:sp>
        <p:nvSpPr>
          <p:cNvPr id="37" name="Ορθογώνιο 36">
            <a:extLst>
              <a:ext uri="{FF2B5EF4-FFF2-40B4-BE49-F238E27FC236}">
                <a16:creationId xmlns:a16="http://schemas.microsoft.com/office/drawing/2014/main" id="{3EFABDAE-DB49-41B9-AEDE-A3B0CE51ADC8}"/>
              </a:ext>
            </a:extLst>
          </p:cNvPr>
          <p:cNvSpPr/>
          <p:nvPr/>
        </p:nvSpPr>
        <p:spPr>
          <a:xfrm>
            <a:off x="374873" y="8289604"/>
            <a:ext cx="12791807" cy="11813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a:solidFill>
                  <a:schemeClr val="tx1"/>
                </a:solidFill>
                <a:latin typeface="Arial" panose="020B0604020202020204" pitchFamily="34" charset="0"/>
                <a:cs typeface="Arial" panose="020B0604020202020204" pitchFamily="34" charset="0"/>
              </a:rPr>
              <a:t>Abstract</a:t>
            </a:r>
            <a:endParaRPr lang="en-US" sz="4400" b="1" dirty="0">
              <a:solidFill>
                <a:schemeClr val="tx1"/>
              </a:solidFill>
              <a:latin typeface="Arial" panose="020B0604020202020204" pitchFamily="34" charset="0"/>
              <a:cs typeface="Arial" panose="020B0604020202020204" pitchFamily="34" charset="0"/>
            </a:endParaRPr>
          </a:p>
        </p:txBody>
      </p:sp>
      <p:sp>
        <p:nvSpPr>
          <p:cNvPr id="38" name="Ορθογώνιο 37">
            <a:extLst>
              <a:ext uri="{FF2B5EF4-FFF2-40B4-BE49-F238E27FC236}">
                <a16:creationId xmlns:a16="http://schemas.microsoft.com/office/drawing/2014/main" id="{9250CF22-73FA-4853-967A-C930B2C69E8C}"/>
              </a:ext>
            </a:extLst>
          </p:cNvPr>
          <p:cNvSpPr/>
          <p:nvPr/>
        </p:nvSpPr>
        <p:spPr>
          <a:xfrm>
            <a:off x="374868" y="15110368"/>
            <a:ext cx="12852000" cy="68580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tx1"/>
                </a:solidFill>
                <a:latin typeface="Arial" panose="020B0604020202020204" pitchFamily="34" charset="0"/>
                <a:cs typeface="Arial" panose="020B0604020202020204" pitchFamily="34" charset="0"/>
              </a:rPr>
              <a:t>Introduction</a:t>
            </a:r>
          </a:p>
        </p:txBody>
      </p:sp>
      <p:sp>
        <p:nvSpPr>
          <p:cNvPr id="39" name="Ορθογώνιο 38">
            <a:extLst>
              <a:ext uri="{FF2B5EF4-FFF2-40B4-BE49-F238E27FC236}">
                <a16:creationId xmlns:a16="http://schemas.microsoft.com/office/drawing/2014/main" id="{91D667A7-48CE-4EC4-BDEA-B65BC07EBD10}"/>
              </a:ext>
            </a:extLst>
          </p:cNvPr>
          <p:cNvSpPr/>
          <p:nvPr/>
        </p:nvSpPr>
        <p:spPr>
          <a:xfrm>
            <a:off x="13668791" y="8289605"/>
            <a:ext cx="12605812" cy="116675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tx1"/>
                </a:solidFill>
                <a:latin typeface="Arial" panose="020B0604020202020204" pitchFamily="34" charset="0"/>
                <a:cs typeface="Arial" panose="020B0604020202020204" pitchFamily="34" charset="0"/>
              </a:rPr>
              <a:t>Methods and Materials</a:t>
            </a:r>
          </a:p>
        </p:txBody>
      </p:sp>
      <p:pic>
        <p:nvPicPr>
          <p:cNvPr id="3" name="Picture 2" descr="A picture containing clipart&#10;&#10;Description automatically generated">
            <a:extLst>
              <a:ext uri="{FF2B5EF4-FFF2-40B4-BE49-F238E27FC236}">
                <a16:creationId xmlns:a16="http://schemas.microsoft.com/office/drawing/2014/main" id="{F476CA2F-0E71-47AC-93C9-68B67829B8E5}"/>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3245019" y="522837"/>
            <a:ext cx="9336505" cy="2489735"/>
          </a:xfrm>
          <a:prstGeom prst="rect">
            <a:avLst/>
          </a:prstGeom>
        </p:spPr>
      </p:pic>
      <p:pic>
        <p:nvPicPr>
          <p:cNvPr id="40" name="Εικόνα 40" descr="Εικόνα που περιέχει εσωτερικό, πίνακας&#10;&#10;Περιγραφή που δημιουργήθηκε αυτόματα">
            <a:extLst>
              <a:ext uri="{FF2B5EF4-FFF2-40B4-BE49-F238E27FC236}">
                <a16:creationId xmlns:a16="http://schemas.microsoft.com/office/drawing/2014/main" id="{62EA4683-70E2-47E9-A793-2238A31EFB21}"/>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4655687" y="12490823"/>
            <a:ext cx="10807417" cy="5882323"/>
          </a:xfrm>
          <a:prstGeom prst="rect">
            <a:avLst/>
          </a:prstGeom>
        </p:spPr>
      </p:pic>
      <p:sp>
        <p:nvSpPr>
          <p:cNvPr id="7" name="Ορθογώνιο 6">
            <a:extLst>
              <a:ext uri="{FF2B5EF4-FFF2-40B4-BE49-F238E27FC236}">
                <a16:creationId xmlns:a16="http://schemas.microsoft.com/office/drawing/2014/main" id="{1BEFE86F-5F52-4742-A8E7-49783F64630C}"/>
              </a:ext>
            </a:extLst>
          </p:cNvPr>
          <p:cNvSpPr/>
          <p:nvPr/>
        </p:nvSpPr>
        <p:spPr>
          <a:xfrm>
            <a:off x="27235507" y="11640238"/>
            <a:ext cx="11513415" cy="163096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dirty="0">
                <a:solidFill>
                  <a:schemeClr val="tx1"/>
                </a:solidFill>
                <a:latin typeface="Arial" panose="020B0604020202020204" pitchFamily="34" charset="0"/>
                <a:cs typeface="Arial" panose="020B0604020202020204" pitchFamily="34" charset="0"/>
              </a:rPr>
              <a:t>SEM pictures of precipitated (a) calcite (</a:t>
            </a:r>
            <a:r>
              <a:rPr lang="en-US" sz="2000" dirty="0" err="1">
                <a:solidFill>
                  <a:schemeClr val="tx1"/>
                </a:solidFill>
                <a:latin typeface="Arial" panose="020B0604020202020204" pitchFamily="34" charset="0"/>
                <a:cs typeface="Arial" panose="020B0604020202020204" pitchFamily="34" charset="0"/>
              </a:rPr>
              <a:t>SRinitial</a:t>
            </a:r>
            <a:r>
              <a:rPr lang="en-US" sz="2000" dirty="0">
                <a:solidFill>
                  <a:schemeClr val="tx1"/>
                </a:solidFill>
                <a:latin typeface="Arial" panose="020B0604020202020204" pitchFamily="34" charset="0"/>
                <a:cs typeface="Arial" panose="020B0604020202020204" pitchFamily="34" charset="0"/>
              </a:rPr>
              <a:t> = 21.28),</a:t>
            </a:r>
            <a:r>
              <a:rPr lang="el-GR" sz="2000" dirty="0">
                <a:solidFill>
                  <a:schemeClr val="tx1"/>
                </a:solidFill>
                <a:latin typeface="Arial" panose="020B0604020202020204" pitchFamily="34" charset="0"/>
                <a:cs typeface="Arial" panose="020B0604020202020204" pitchFamily="34" charset="0"/>
              </a:rPr>
              <a:t> </a:t>
            </a:r>
            <a:r>
              <a:rPr lang="en-US" sz="2000" dirty="0">
                <a:solidFill>
                  <a:schemeClr val="tx1"/>
                </a:solidFill>
                <a:latin typeface="Arial" panose="020B0604020202020204" pitchFamily="34" charset="0"/>
                <a:cs typeface="Arial" panose="020B0604020202020204" pitchFamily="34" charset="0"/>
              </a:rPr>
              <a:t>(b) aragonite (</a:t>
            </a:r>
            <a:r>
              <a:rPr lang="en-US" sz="2000" dirty="0" err="1">
                <a:solidFill>
                  <a:schemeClr val="tx1"/>
                </a:solidFill>
                <a:latin typeface="Arial" panose="020B0604020202020204" pitchFamily="34" charset="0"/>
                <a:cs typeface="Arial" panose="020B0604020202020204" pitchFamily="34" charset="0"/>
              </a:rPr>
              <a:t>SRinitial</a:t>
            </a:r>
            <a:r>
              <a:rPr lang="en-US" sz="2000" dirty="0">
                <a:solidFill>
                  <a:schemeClr val="tx1"/>
                </a:solidFill>
                <a:latin typeface="Arial" panose="020B0604020202020204" pitchFamily="34" charset="0"/>
                <a:cs typeface="Arial" panose="020B0604020202020204" pitchFamily="34" charset="0"/>
              </a:rPr>
              <a:t> = 14.8), and (c) vaterite (</a:t>
            </a:r>
            <a:r>
              <a:rPr lang="en-US" sz="2000" dirty="0" err="1">
                <a:solidFill>
                  <a:schemeClr val="tx1"/>
                </a:solidFill>
                <a:latin typeface="Arial" panose="020B0604020202020204" pitchFamily="34" charset="0"/>
                <a:cs typeface="Arial" panose="020B0604020202020204" pitchFamily="34" charset="0"/>
              </a:rPr>
              <a:t>SRinitial</a:t>
            </a:r>
            <a:r>
              <a:rPr lang="en-US" sz="2000" dirty="0">
                <a:solidFill>
                  <a:schemeClr val="tx1"/>
                </a:solidFill>
                <a:latin typeface="Arial" panose="020B0604020202020204" pitchFamily="34" charset="0"/>
                <a:cs typeface="Arial" panose="020B0604020202020204" pitchFamily="34" charset="0"/>
              </a:rPr>
              <a:t> = 14.8), in the presence of n-dodecane; 25 °C, IS = 0.15 M NaCl</a:t>
            </a:r>
            <a:r>
              <a:rPr lang="el-GR" sz="2000" dirty="0">
                <a:solidFill>
                  <a:schemeClr val="tx1"/>
                </a:solidFill>
                <a:latin typeface="Arial" panose="020B0604020202020204" pitchFamily="34" charset="0"/>
                <a:cs typeface="Arial" panose="020B0604020202020204" pitchFamily="34" charset="0"/>
              </a:rPr>
              <a:t>  </a:t>
            </a:r>
            <a:r>
              <a:rPr lang="en-US" sz="2000" dirty="0">
                <a:solidFill>
                  <a:schemeClr val="tx1"/>
                </a:solidFill>
                <a:latin typeface="Arial" panose="020B0604020202020204" pitchFamily="34" charset="0"/>
                <a:cs typeface="Arial" panose="020B0604020202020204" pitchFamily="34" charset="0"/>
              </a:rPr>
              <a:t>(Jaho et al.,2016)</a:t>
            </a:r>
          </a:p>
        </p:txBody>
      </p:sp>
      <p:pic>
        <p:nvPicPr>
          <p:cNvPr id="41" name="Picture 40" descr="Figure9-revised.jpg">
            <a:extLst>
              <a:ext uri="{FF2B5EF4-FFF2-40B4-BE49-F238E27FC236}">
                <a16:creationId xmlns:a16="http://schemas.microsoft.com/office/drawing/2014/main" id="{668E9484-16DE-4993-97F6-23D9CC399221}"/>
              </a:ext>
            </a:extLst>
          </p:cNvPr>
          <p:cNvPicPr>
            <a:picLocks noChangeAspect="1"/>
          </p:cNvPicPr>
          <p:nvPr/>
        </p:nvPicPr>
        <p:blipFill>
          <a:blip r:embed="rId11" cstate="print"/>
          <a:stretch>
            <a:fillRect/>
          </a:stretch>
        </p:blipFill>
        <p:spPr>
          <a:xfrm>
            <a:off x="27235509" y="8437327"/>
            <a:ext cx="11513415" cy="3035683"/>
          </a:xfrm>
          <a:prstGeom prst="rect">
            <a:avLst/>
          </a:prstGeom>
        </p:spPr>
      </p:pic>
      <p:pic>
        <p:nvPicPr>
          <p:cNvPr id="42" name="Picture 41" descr="Figure10-revised.jpg">
            <a:extLst>
              <a:ext uri="{FF2B5EF4-FFF2-40B4-BE49-F238E27FC236}">
                <a16:creationId xmlns:a16="http://schemas.microsoft.com/office/drawing/2014/main" id="{C6BF216E-482D-48E3-82BB-0785515C93C7}"/>
              </a:ext>
            </a:extLst>
          </p:cNvPr>
          <p:cNvPicPr>
            <a:picLocks noChangeAspect="1"/>
          </p:cNvPicPr>
          <p:nvPr/>
        </p:nvPicPr>
        <p:blipFill>
          <a:blip r:embed="rId12" cstate="print"/>
          <a:stretch>
            <a:fillRect/>
          </a:stretch>
        </p:blipFill>
        <p:spPr>
          <a:xfrm>
            <a:off x="27239730" y="13477099"/>
            <a:ext cx="11513415" cy="3159051"/>
          </a:xfrm>
          <a:prstGeom prst="rect">
            <a:avLst/>
          </a:prstGeom>
        </p:spPr>
      </p:pic>
      <p:sp>
        <p:nvSpPr>
          <p:cNvPr id="43" name="Ορθογώνιο 6">
            <a:extLst>
              <a:ext uri="{FF2B5EF4-FFF2-40B4-BE49-F238E27FC236}">
                <a16:creationId xmlns:a16="http://schemas.microsoft.com/office/drawing/2014/main" id="{2FD79D2B-9BF9-43AB-8DEF-886EAEB5FFF0}"/>
              </a:ext>
            </a:extLst>
          </p:cNvPr>
          <p:cNvSpPr/>
          <p:nvPr/>
        </p:nvSpPr>
        <p:spPr>
          <a:xfrm>
            <a:off x="27235507" y="16842049"/>
            <a:ext cx="11513415" cy="163096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dirty="0">
                <a:solidFill>
                  <a:schemeClr val="tx1"/>
                </a:solidFill>
                <a:latin typeface="Arial" panose="020B0604020202020204" pitchFamily="34" charset="0"/>
                <a:cs typeface="Arial" panose="020B0604020202020204" pitchFamily="34" charset="0"/>
              </a:rPr>
              <a:t>SEM pictures of precipitated CaCO</a:t>
            </a:r>
            <a:r>
              <a:rPr lang="en-US" sz="2000" baseline="-25000" dirty="0">
                <a:solidFill>
                  <a:schemeClr val="tx1"/>
                </a:solidFill>
                <a:latin typeface="Arial" panose="020B0604020202020204" pitchFamily="34" charset="0"/>
                <a:cs typeface="Arial" panose="020B0604020202020204" pitchFamily="34" charset="0"/>
              </a:rPr>
              <a:t>3</a:t>
            </a:r>
            <a:r>
              <a:rPr lang="en-US" sz="2000" dirty="0">
                <a:solidFill>
                  <a:schemeClr val="tx1"/>
                </a:solidFill>
                <a:latin typeface="Arial" panose="020B0604020202020204" pitchFamily="34" charset="0"/>
                <a:cs typeface="Arial" panose="020B0604020202020204" pitchFamily="34" charset="0"/>
              </a:rPr>
              <a:t> in the presence of n-dodecane (a), (b) aggregates (c) rhombohedral calcite crystals with steps; </a:t>
            </a:r>
            <a:r>
              <a:rPr lang="en-US" sz="2000" dirty="0" err="1">
                <a:solidFill>
                  <a:schemeClr val="tx1"/>
                </a:solidFill>
                <a:latin typeface="Arial" panose="020B0604020202020204" pitchFamily="34" charset="0"/>
                <a:cs typeface="Arial" panose="020B0604020202020204" pitchFamily="34" charset="0"/>
              </a:rPr>
              <a:t>SR</a:t>
            </a:r>
            <a:r>
              <a:rPr lang="en-US" sz="2000" baseline="-25000" dirty="0" err="1">
                <a:solidFill>
                  <a:schemeClr val="tx1"/>
                </a:solidFill>
                <a:latin typeface="Arial" panose="020B0604020202020204" pitchFamily="34" charset="0"/>
                <a:cs typeface="Arial" panose="020B0604020202020204" pitchFamily="34" charset="0"/>
              </a:rPr>
              <a:t>initial</a:t>
            </a:r>
            <a:r>
              <a:rPr lang="en-US" sz="2000" dirty="0">
                <a:solidFill>
                  <a:schemeClr val="tx1"/>
                </a:solidFill>
                <a:latin typeface="Arial" panose="020B0604020202020204" pitchFamily="34" charset="0"/>
                <a:cs typeface="Arial" panose="020B0604020202020204" pitchFamily="34" charset="0"/>
              </a:rPr>
              <a:t>=10.5, 14.8 and 21.28, 25 °C, IS=0.15 M NaCl.</a:t>
            </a:r>
            <a:r>
              <a:rPr lang="el-GR" sz="2000" dirty="0">
                <a:solidFill>
                  <a:schemeClr val="tx1"/>
                </a:solidFill>
                <a:latin typeface="Arial" panose="020B0604020202020204" pitchFamily="34" charset="0"/>
                <a:cs typeface="Arial" panose="020B0604020202020204" pitchFamily="34" charset="0"/>
              </a:rPr>
              <a:t> </a:t>
            </a:r>
            <a:r>
              <a:rPr lang="en-US" sz="2000" dirty="0">
                <a:solidFill>
                  <a:schemeClr val="tx1"/>
                </a:solidFill>
                <a:latin typeface="Arial" panose="020B0604020202020204" pitchFamily="34" charset="0"/>
                <a:cs typeface="Arial" panose="020B0604020202020204" pitchFamily="34" charset="0"/>
              </a:rPr>
              <a:t>(Jaho et al.,2016)</a:t>
            </a:r>
          </a:p>
        </p:txBody>
      </p:sp>
    </p:spTree>
    <p:extLst>
      <p:ext uri="{BB962C8B-B14F-4D97-AF65-F5344CB8AC3E}">
        <p14:creationId xmlns:p14="http://schemas.microsoft.com/office/powerpoint/2010/main" val="1717495383"/>
      </p:ext>
    </p:extLst>
  </p:cSld>
  <p:clrMapOvr>
    <a:masterClrMapping/>
  </p:clrMapOvr>
</p:sld>
</file>

<file path=ppt/theme/theme1.xml><?xml version="1.0" encoding="utf-8"?>
<a:theme xmlns:a="http://schemas.openxmlformats.org/drawingml/2006/main" name="Θέμα του Offic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1229</TotalTime>
  <Words>916</Words>
  <Application>Microsoft Office PowerPoint</Application>
  <PresentationFormat>Custom</PresentationFormat>
  <Paragraphs>43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Θέμα του Office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Andreas Tzachristas</dc:creator>
  <cp:lastModifiedBy>valia sygouni</cp:lastModifiedBy>
  <cp:revision>95</cp:revision>
  <cp:lastPrinted>2019-04-04T08:33:20Z</cp:lastPrinted>
  <dcterms:created xsi:type="dcterms:W3CDTF">2019-04-01T09:05:22Z</dcterms:created>
  <dcterms:modified xsi:type="dcterms:W3CDTF">2019-04-04T08:34:18Z</dcterms:modified>
</cp:coreProperties>
</file>